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y="10287000" cx="18288000"/>
  <p:notesSz cx="6858000" cy="9144000"/>
  <p:embeddedFontLst>
    <p:embeddedFont>
      <p:font typeface="Lato"/>
      <p:regular r:id="rId51"/>
      <p:bold r:id="rId52"/>
      <p:italic r:id="rId53"/>
      <p:boldItalic r:id="rId54"/>
    </p:embeddedFont>
    <p:embeddedFont>
      <p:font typeface="Francois One"/>
      <p:regular r:id="rId55"/>
    </p:embeddedFont>
    <p:embeddedFont>
      <p:font typeface="Open Sans"/>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Lato-regular.fntdata"/><Relationship Id="rId50" Type="http://schemas.openxmlformats.org/officeDocument/2006/relationships/slide" Target="slides/slide45.xml"/><Relationship Id="rId53" Type="http://schemas.openxmlformats.org/officeDocument/2006/relationships/font" Target="fonts/Lato-italic.fntdata"/><Relationship Id="rId52" Type="http://schemas.openxmlformats.org/officeDocument/2006/relationships/font" Target="fonts/Lato-bold.fntdata"/><Relationship Id="rId11" Type="http://schemas.openxmlformats.org/officeDocument/2006/relationships/slide" Target="slides/slide6.xml"/><Relationship Id="rId55" Type="http://schemas.openxmlformats.org/officeDocument/2006/relationships/font" Target="fonts/FrancoisOne-regular.fntdata"/><Relationship Id="rId10" Type="http://schemas.openxmlformats.org/officeDocument/2006/relationships/slide" Target="slides/slide5.xml"/><Relationship Id="rId54" Type="http://schemas.openxmlformats.org/officeDocument/2006/relationships/font" Target="fonts/Lato-boldItalic.fntdata"/><Relationship Id="rId13" Type="http://schemas.openxmlformats.org/officeDocument/2006/relationships/slide" Target="slides/slide8.xml"/><Relationship Id="rId57" Type="http://schemas.openxmlformats.org/officeDocument/2006/relationships/font" Target="fonts/OpenSans-bold.fntdata"/><Relationship Id="rId12" Type="http://schemas.openxmlformats.org/officeDocument/2006/relationships/slide" Target="slides/slide7.xml"/><Relationship Id="rId56" Type="http://schemas.openxmlformats.org/officeDocument/2006/relationships/font" Target="fonts/OpenSans-regular.fntdata"/><Relationship Id="rId15" Type="http://schemas.openxmlformats.org/officeDocument/2006/relationships/slide" Target="slides/slide10.xml"/><Relationship Id="rId59" Type="http://schemas.openxmlformats.org/officeDocument/2006/relationships/font" Target="fonts/OpenSans-boldItalic.fntdata"/><Relationship Id="rId14" Type="http://schemas.openxmlformats.org/officeDocument/2006/relationships/slide" Target="slides/slide9.xml"/><Relationship Id="rId58" Type="http://schemas.openxmlformats.org/officeDocument/2006/relationships/font" Target="fonts/OpenSans-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2204310953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g22043109533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22043109533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22043109533_0_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2043109533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22043109533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22043109533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g22043109533_0_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22043109533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g22043109533_0_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22043109533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22043109533_0_8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2043109533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g22043109533_0_10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2204775eda8_0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g2204775eda8_0_2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22043109533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g22043109533_0_1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22043109533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g22043109533_0_1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2204775eda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g2204775eda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2204775eda8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g2204775eda8_0_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2204775eda8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g2204775eda8_0_1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2204775eda8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g2204775eda8_0_2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2204775eda8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g2204775eda8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2204775eda8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g2204775eda8_0_2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2204775eda8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g2204775eda8_0_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2204775eda8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g2204775eda8_0_26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2204775eda8_0_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g2204775eda8_0_2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2f2ebd7d6fb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g2f2ebd7d6fb_0_5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g2f2ebd7d6fb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g2f2ebd7d6fb_0_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2f2ebd7d6fb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40" name="Google Shape;640;g2f2ebd7d6fb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2f2ebd7d6fb_1_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71" name="Google Shape;671;g2f2ebd7d6fb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g2f2ebd7d6fb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g2f2ebd7d6fb_0_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2f2ebd7d6fb_1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99" name="Google Shape;699;g2f2ebd7d6fb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8.jp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2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png"/><Relationship Id="rId4" Type="http://schemas.openxmlformats.org/officeDocument/2006/relationships/image" Target="../media/image24.png"/><Relationship Id="rId5" Type="http://schemas.openxmlformats.org/officeDocument/2006/relationships/image" Target="../media/image21.png"/><Relationship Id="rId6" Type="http://schemas.openxmlformats.org/officeDocument/2006/relationships/image" Target="../media/image14.png"/><Relationship Id="rId7"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png"/><Relationship Id="rId4" Type="http://schemas.openxmlformats.org/officeDocument/2006/relationships/image" Target="../media/image2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3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7.jpg"/><Relationship Id="rId4" Type="http://schemas.openxmlformats.org/officeDocument/2006/relationships/image" Target="../media/image56.jpg"/><Relationship Id="rId5" Type="http://schemas.openxmlformats.org/officeDocument/2006/relationships/image" Target="../media/image30.jpg"/><Relationship Id="rId6" Type="http://schemas.openxmlformats.org/officeDocument/2006/relationships/image" Target="../media/image32.jpg"/><Relationship Id="rId7" Type="http://schemas.openxmlformats.org/officeDocument/2006/relationships/image" Target="../media/image3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png"/><Relationship Id="rId4" Type="http://schemas.openxmlformats.org/officeDocument/2006/relationships/image" Target="../media/image39.png"/><Relationship Id="rId5" Type="http://schemas.openxmlformats.org/officeDocument/2006/relationships/image" Target="../media/image37.png"/><Relationship Id="rId6" Type="http://schemas.openxmlformats.org/officeDocument/2006/relationships/image" Target="../media/image4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png"/><Relationship Id="rId4" Type="http://schemas.openxmlformats.org/officeDocument/2006/relationships/image" Target="../media/image2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png"/><Relationship Id="rId4" Type="http://schemas.openxmlformats.org/officeDocument/2006/relationships/image" Target="../media/image44.png"/><Relationship Id="rId5" Type="http://schemas.openxmlformats.org/officeDocument/2006/relationships/image" Target="../media/image4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png"/><Relationship Id="rId4" Type="http://schemas.openxmlformats.org/officeDocument/2006/relationships/image" Target="../media/image47.png"/><Relationship Id="rId5" Type="http://schemas.openxmlformats.org/officeDocument/2006/relationships/image" Target="../media/image4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png"/><Relationship Id="rId4" Type="http://schemas.openxmlformats.org/officeDocument/2006/relationships/image" Target="../media/image2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png"/><Relationship Id="rId4" Type="http://schemas.openxmlformats.org/officeDocument/2006/relationships/image" Target="../media/image48.png"/><Relationship Id="rId5" Type="http://schemas.openxmlformats.org/officeDocument/2006/relationships/image" Target="../media/image35.png"/><Relationship Id="rId6" Type="http://schemas.openxmlformats.org/officeDocument/2006/relationships/image" Target="../media/image5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9.png"/><Relationship Id="rId4" Type="http://schemas.openxmlformats.org/officeDocument/2006/relationships/image" Target="../media/image60.png"/><Relationship Id="rId9" Type="http://schemas.openxmlformats.org/officeDocument/2006/relationships/image" Target="../media/image1.png"/><Relationship Id="rId5" Type="http://schemas.openxmlformats.org/officeDocument/2006/relationships/image" Target="../media/image64.png"/><Relationship Id="rId6" Type="http://schemas.openxmlformats.org/officeDocument/2006/relationships/image" Target="../media/image65.png"/><Relationship Id="rId7" Type="http://schemas.openxmlformats.org/officeDocument/2006/relationships/image" Target="../media/image37.png"/><Relationship Id="rId8" Type="http://schemas.openxmlformats.org/officeDocument/2006/relationships/image" Target="../media/image4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png"/><Relationship Id="rId4" Type="http://schemas.openxmlformats.org/officeDocument/2006/relationships/image" Target="../media/image22.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63.jpg"/><Relationship Id="rId4" Type="http://schemas.openxmlformats.org/officeDocument/2006/relationships/image" Target="../media/image45.png"/><Relationship Id="rId5" Type="http://schemas.openxmlformats.org/officeDocument/2006/relationships/image" Target="../media/image51.png"/><Relationship Id="rId6" Type="http://schemas.openxmlformats.org/officeDocument/2006/relationships/image" Target="../media/image57.png"/><Relationship Id="rId7" Type="http://schemas.openxmlformats.org/officeDocument/2006/relationships/image" Target="../media/image5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8.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6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png"/><Relationship Id="rId4" Type="http://schemas.openxmlformats.org/officeDocument/2006/relationships/image" Target="../media/image61.png"/><Relationship Id="rId5" Type="http://schemas.openxmlformats.org/officeDocument/2006/relationships/image" Target="../media/image58.png"/><Relationship Id="rId6" Type="http://schemas.openxmlformats.org/officeDocument/2006/relationships/image" Target="../media/image5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1.png"/><Relationship Id="rId4" Type="http://schemas.openxmlformats.org/officeDocument/2006/relationships/image" Target="../media/image5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4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66.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6.jpg"/><Relationship Id="rId5"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6E865"/>
        </a:solidFill>
      </p:bgPr>
    </p:bg>
    <p:spTree>
      <p:nvGrpSpPr>
        <p:cNvPr id="83" name="Shape 83"/>
        <p:cNvGrpSpPr/>
        <p:nvPr/>
      </p:nvGrpSpPr>
      <p:grpSpPr>
        <a:xfrm>
          <a:off x="0" y="0"/>
          <a:ext cx="0" cy="0"/>
          <a:chOff x="0" y="0"/>
          <a:chExt cx="0" cy="0"/>
        </a:xfrm>
      </p:grpSpPr>
      <p:pic>
        <p:nvPicPr>
          <p:cNvPr id="84" name="Google Shape;84;p13"/>
          <p:cNvPicPr preferRelativeResize="0"/>
          <p:nvPr/>
        </p:nvPicPr>
        <p:blipFill rotWithShape="1">
          <a:blip r:embed="rId3">
            <a:alphaModFix amt="19999"/>
          </a:blip>
          <a:srcRect b="0" l="0" r="0" t="0"/>
          <a:stretch/>
        </p:blipFill>
        <p:spPr>
          <a:xfrm rot="-717305">
            <a:off x="11479367" y="-2709009"/>
            <a:ext cx="10950670" cy="10006174"/>
          </a:xfrm>
          <a:prstGeom prst="rect">
            <a:avLst/>
          </a:prstGeom>
          <a:noFill/>
          <a:ln>
            <a:noFill/>
          </a:ln>
        </p:spPr>
      </p:pic>
      <p:pic>
        <p:nvPicPr>
          <p:cNvPr id="85" name="Google Shape;85;p13"/>
          <p:cNvPicPr preferRelativeResize="0"/>
          <p:nvPr/>
        </p:nvPicPr>
        <p:blipFill rotWithShape="1">
          <a:blip r:embed="rId4">
            <a:alphaModFix/>
          </a:blip>
          <a:srcRect b="18434" l="0" r="0" t="28947"/>
          <a:stretch/>
        </p:blipFill>
        <p:spPr>
          <a:xfrm>
            <a:off x="3362418" y="4383442"/>
            <a:ext cx="13896880" cy="4874859"/>
          </a:xfrm>
          <a:prstGeom prst="rect">
            <a:avLst/>
          </a:prstGeom>
          <a:noFill/>
          <a:ln>
            <a:noFill/>
          </a:ln>
        </p:spPr>
      </p:pic>
      <p:grpSp>
        <p:nvGrpSpPr>
          <p:cNvPr id="86" name="Google Shape;86;p13"/>
          <p:cNvGrpSpPr/>
          <p:nvPr/>
        </p:nvGrpSpPr>
        <p:grpSpPr>
          <a:xfrm>
            <a:off x="804600" y="-1194748"/>
            <a:ext cx="8019220" cy="7190123"/>
            <a:chOff x="0" y="-47625"/>
            <a:chExt cx="1615866" cy="1371062"/>
          </a:xfrm>
        </p:grpSpPr>
        <p:sp>
          <p:nvSpPr>
            <p:cNvPr id="87" name="Google Shape;87;p13"/>
            <p:cNvSpPr/>
            <p:nvPr/>
          </p:nvSpPr>
          <p:spPr>
            <a:xfrm>
              <a:off x="0" y="0"/>
              <a:ext cx="1615866" cy="1323437"/>
            </a:xfrm>
            <a:custGeom>
              <a:rect b="b" l="l" r="r" t="t"/>
              <a:pathLst>
                <a:path extrusionOk="0" h="1323437" w="1615866">
                  <a:moveTo>
                    <a:pt x="49681" y="0"/>
                  </a:moveTo>
                  <a:lnTo>
                    <a:pt x="1566185" y="0"/>
                  </a:lnTo>
                  <a:cubicBezTo>
                    <a:pt x="1593623" y="0"/>
                    <a:pt x="1615866" y="22243"/>
                    <a:pt x="1615866" y="49681"/>
                  </a:cubicBezTo>
                  <a:lnTo>
                    <a:pt x="1615866" y="1273756"/>
                  </a:lnTo>
                  <a:cubicBezTo>
                    <a:pt x="1615866" y="1301194"/>
                    <a:pt x="1593623" y="1323437"/>
                    <a:pt x="1566185" y="1323437"/>
                  </a:cubicBezTo>
                  <a:lnTo>
                    <a:pt x="49681" y="1323437"/>
                  </a:lnTo>
                  <a:cubicBezTo>
                    <a:pt x="22243" y="1323437"/>
                    <a:pt x="0" y="1301194"/>
                    <a:pt x="0" y="1273756"/>
                  </a:cubicBezTo>
                  <a:lnTo>
                    <a:pt x="0" y="49681"/>
                  </a:lnTo>
                  <a:cubicBezTo>
                    <a:pt x="0" y="22243"/>
                    <a:pt x="22243" y="0"/>
                    <a:pt x="49681"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3"/>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89" name="Google Shape;89;p13"/>
          <p:cNvSpPr txBox="1"/>
          <p:nvPr/>
        </p:nvSpPr>
        <p:spPr>
          <a:xfrm>
            <a:off x="10561762" y="9438840"/>
            <a:ext cx="6697500" cy="538800"/>
          </a:xfrm>
          <a:prstGeom prst="rect">
            <a:avLst/>
          </a:prstGeom>
          <a:noFill/>
          <a:ln>
            <a:noFill/>
          </a:ln>
        </p:spPr>
        <p:txBody>
          <a:bodyPr anchorCtr="0" anchor="t" bIns="0" lIns="0" spcFirstLastPara="1" rIns="0" wrap="square" tIns="0">
            <a:spAutoFit/>
          </a:bodyPr>
          <a:lstStyle/>
          <a:p>
            <a:pPr indent="0" lvl="0" marL="0" marR="0" rtl="0" algn="r">
              <a:lnSpc>
                <a:spcPct val="130000"/>
              </a:lnSpc>
              <a:spcBef>
                <a:spcPts val="0"/>
              </a:spcBef>
              <a:spcAft>
                <a:spcPts val="0"/>
              </a:spcAft>
              <a:buNone/>
            </a:pPr>
            <a:r>
              <a:rPr lang="en-US" sz="3500">
                <a:solidFill>
                  <a:srgbClr val="336430"/>
                </a:solidFill>
                <a:latin typeface="Lato"/>
                <a:ea typeface="Lato"/>
                <a:cs typeface="Lato"/>
                <a:sym typeface="Lato"/>
              </a:rPr>
              <a:t>Presentación</a:t>
            </a:r>
            <a:r>
              <a:rPr lang="en-US" sz="3500">
                <a:solidFill>
                  <a:srgbClr val="336430"/>
                </a:solidFill>
                <a:latin typeface="Lato"/>
                <a:ea typeface="Lato"/>
                <a:cs typeface="Lato"/>
                <a:sym typeface="Lato"/>
              </a:rPr>
              <a:t> de proyecto</a:t>
            </a:r>
            <a:endParaRPr/>
          </a:p>
        </p:txBody>
      </p:sp>
      <p:sp>
        <p:nvSpPr>
          <p:cNvPr id="90" name="Google Shape;90;p13"/>
          <p:cNvSpPr txBox="1"/>
          <p:nvPr/>
        </p:nvSpPr>
        <p:spPr>
          <a:xfrm>
            <a:off x="1054750" y="109075"/>
            <a:ext cx="7543500" cy="4587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5800">
                <a:solidFill>
                  <a:srgbClr val="9EDD6C"/>
                </a:solidFill>
                <a:latin typeface="Francois One"/>
                <a:ea typeface="Francois One"/>
                <a:cs typeface="Francois One"/>
                <a:sym typeface="Francois One"/>
              </a:rPr>
              <a:t>Sala Comunitaria de Elaboración de Productos con agregado de valor de la Agricultura familiar</a:t>
            </a:r>
            <a:endParaRPr sz="5800">
              <a:solidFill>
                <a:srgbClr val="9EDD6C"/>
              </a:solidFill>
              <a:latin typeface="Francois One"/>
              <a:ea typeface="Francois One"/>
              <a:cs typeface="Francois One"/>
              <a:sym typeface="Francois One"/>
            </a:endParaRPr>
          </a:p>
          <a:p>
            <a:pPr indent="0" lvl="0" marL="0" marR="0" rtl="0" algn="l">
              <a:lnSpc>
                <a:spcPct val="100000"/>
              </a:lnSpc>
              <a:spcBef>
                <a:spcPts val="0"/>
              </a:spcBef>
              <a:spcAft>
                <a:spcPts val="0"/>
              </a:spcAft>
              <a:buNone/>
            </a:pPr>
            <a:r>
              <a:t/>
            </a:r>
            <a:endParaRPr sz="800"/>
          </a:p>
        </p:txBody>
      </p:sp>
      <p:pic>
        <p:nvPicPr>
          <p:cNvPr id="91" name="Google Shape;91;p13"/>
          <p:cNvPicPr preferRelativeResize="0"/>
          <p:nvPr/>
        </p:nvPicPr>
        <p:blipFill>
          <a:blip r:embed="rId5">
            <a:alphaModFix/>
          </a:blip>
          <a:stretch>
            <a:fillRect/>
          </a:stretch>
        </p:blipFill>
        <p:spPr>
          <a:xfrm>
            <a:off x="3746200" y="4565300"/>
            <a:ext cx="4852050" cy="1430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
                                        </p:tgtEl>
                                        <p:attrNameLst>
                                          <p:attrName>style.visibility</p:attrName>
                                        </p:attrNameLst>
                                      </p:cBhvr>
                                      <p:to>
                                        <p:strVal val="visible"/>
                                      </p:to>
                                    </p:set>
                                    <p:animEffect filter="fade" transition="in">
                                      <p:cBhvr>
                                        <p:cTn dur="500"/>
                                        <p:tgtEl>
                                          <p:spTgt spid="90"/>
                                        </p:tgtEl>
                                      </p:cBhvr>
                                    </p:animEffect>
                                  </p:childTnLst>
                                </p:cTn>
                              </p:par>
                              <p:par>
                                <p:cTn fill="hold" nodeType="withEffect" presetClass="entr" presetID="10" presetSubtype="0">
                                  <p:stCondLst>
                                    <p:cond delay="0"/>
                                  </p:stCondLst>
                                  <p:childTnLst>
                                    <p:set>
                                      <p:cBhvr>
                                        <p:cTn dur="1" fill="hold">
                                          <p:stCondLst>
                                            <p:cond delay="0"/>
                                          </p:stCondLst>
                                        </p:cTn>
                                        <p:tgtEl>
                                          <p:spTgt spid="89"/>
                                        </p:tgtEl>
                                        <p:attrNameLst>
                                          <p:attrName>style.visibility</p:attrName>
                                        </p:attrNameLst>
                                      </p:cBhvr>
                                      <p:to>
                                        <p:strVal val="visible"/>
                                      </p:to>
                                    </p:set>
                                    <p:animEffect filter="fade" transition="in">
                                      <p:cBhvr>
                                        <p:cTn dur="500"/>
                                        <p:tgtEl>
                                          <p:spTgt spid="89"/>
                                        </p:tgtEl>
                                      </p:cBhvr>
                                    </p:animEffect>
                                  </p:childTnLst>
                                </p:cTn>
                              </p:par>
                              <p:par>
                                <p:cTn fill="hold" nodeType="withEffect" presetClass="entr" presetID="10" presetSubtype="0">
                                  <p:stCondLst>
                                    <p:cond delay="0"/>
                                  </p:stCondLst>
                                  <p:childTnLst>
                                    <p:set>
                                      <p:cBhvr>
                                        <p:cTn dur="1" fill="hold">
                                          <p:stCondLst>
                                            <p:cond delay="0"/>
                                          </p:stCondLst>
                                        </p:cTn>
                                        <p:tgtEl>
                                          <p:spTgt spid="91"/>
                                        </p:tgtEl>
                                        <p:attrNameLst>
                                          <p:attrName>style.visibility</p:attrName>
                                        </p:attrNameLst>
                                      </p:cBhvr>
                                      <p:to>
                                        <p:strVal val="visible"/>
                                      </p:to>
                                    </p:set>
                                    <p:animEffect filter="fade" transition="in">
                                      <p:cBhvr>
                                        <p:cTn dur="1"/>
                                        <p:tgtEl>
                                          <p:spTgt spid="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21" name="Shape 221"/>
        <p:cNvGrpSpPr/>
        <p:nvPr/>
      </p:nvGrpSpPr>
      <p:grpSpPr>
        <a:xfrm>
          <a:off x="0" y="0"/>
          <a:ext cx="0" cy="0"/>
          <a:chOff x="0" y="0"/>
          <a:chExt cx="0" cy="0"/>
        </a:xfrm>
      </p:grpSpPr>
      <p:pic>
        <p:nvPicPr>
          <p:cNvPr id="222" name="Google Shape;222;p22"/>
          <p:cNvPicPr preferRelativeResize="0"/>
          <p:nvPr/>
        </p:nvPicPr>
        <p:blipFill rotWithShape="1">
          <a:blip r:embed="rId3">
            <a:alphaModFix/>
          </a:blip>
          <a:srcRect b="17768" l="0" r="0" t="17769"/>
          <a:stretch/>
        </p:blipFill>
        <p:spPr>
          <a:xfrm>
            <a:off x="7178778" y="0"/>
            <a:ext cx="11109222" cy="4771096"/>
          </a:xfrm>
          <a:prstGeom prst="rect">
            <a:avLst/>
          </a:prstGeom>
          <a:noFill/>
          <a:ln>
            <a:noFill/>
          </a:ln>
        </p:spPr>
      </p:pic>
      <p:grpSp>
        <p:nvGrpSpPr>
          <p:cNvPr id="223" name="Google Shape;223;p22"/>
          <p:cNvGrpSpPr/>
          <p:nvPr/>
        </p:nvGrpSpPr>
        <p:grpSpPr>
          <a:xfrm>
            <a:off x="0" y="4590270"/>
            <a:ext cx="18287996" cy="5696730"/>
            <a:chOff x="0" y="-47625"/>
            <a:chExt cx="4816592" cy="1500373"/>
          </a:xfrm>
        </p:grpSpPr>
        <p:sp>
          <p:nvSpPr>
            <p:cNvPr id="224" name="Google Shape;224;p22"/>
            <p:cNvSpPr/>
            <p:nvPr/>
          </p:nvSpPr>
          <p:spPr>
            <a:xfrm>
              <a:off x="0" y="0"/>
              <a:ext cx="4816592" cy="1452748"/>
            </a:xfrm>
            <a:custGeom>
              <a:rect b="b" l="l" r="r" t="t"/>
              <a:pathLst>
                <a:path extrusionOk="0" h="1452748" w="4816592">
                  <a:moveTo>
                    <a:pt x="0" y="0"/>
                  </a:moveTo>
                  <a:lnTo>
                    <a:pt x="4816592" y="0"/>
                  </a:lnTo>
                  <a:lnTo>
                    <a:pt x="4816592" y="1452748"/>
                  </a:lnTo>
                  <a:lnTo>
                    <a:pt x="0" y="1452748"/>
                  </a:lnTo>
                  <a:close/>
                </a:path>
              </a:pathLst>
            </a:custGeom>
            <a:solidFill>
              <a:srgbClr val="9EDD6C"/>
            </a:solidFill>
            <a:ln>
              <a:noFill/>
            </a:ln>
          </p:spPr>
        </p:sp>
        <p:sp>
          <p:nvSpPr>
            <p:cNvPr id="225" name="Google Shape;225;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cxnSp>
        <p:nvCxnSpPr>
          <p:cNvPr id="226" name="Google Shape;226;p22"/>
          <p:cNvCxnSpPr/>
          <p:nvPr/>
        </p:nvCxnSpPr>
        <p:spPr>
          <a:xfrm flipH="1" rot="10800000">
            <a:off x="4252316" y="5949807"/>
            <a:ext cx="1418586" cy="8283"/>
          </a:xfrm>
          <a:prstGeom prst="straightConnector1">
            <a:avLst/>
          </a:prstGeom>
          <a:noFill/>
          <a:ln cap="flat" cmpd="sng" w="38100">
            <a:solidFill>
              <a:srgbClr val="336430"/>
            </a:solidFill>
            <a:prstDash val="solid"/>
            <a:round/>
            <a:headEnd len="sm" w="sm" type="none"/>
            <a:tailEnd len="med" w="med" type="triangle"/>
          </a:ln>
        </p:spPr>
      </p:cxnSp>
      <p:cxnSp>
        <p:nvCxnSpPr>
          <p:cNvPr id="227" name="Google Shape;227;p22"/>
          <p:cNvCxnSpPr/>
          <p:nvPr/>
        </p:nvCxnSpPr>
        <p:spPr>
          <a:xfrm flipH="1" rot="10800000">
            <a:off x="-10824" y="8353902"/>
            <a:ext cx="3322555" cy="19050"/>
          </a:xfrm>
          <a:prstGeom prst="straightConnector1">
            <a:avLst/>
          </a:prstGeom>
          <a:noFill/>
          <a:ln cap="flat" cmpd="sng" w="38100">
            <a:solidFill>
              <a:srgbClr val="336430"/>
            </a:solidFill>
            <a:prstDash val="solid"/>
            <a:round/>
            <a:headEnd len="sm" w="sm" type="none"/>
            <a:tailEnd len="sm" w="sm" type="none"/>
          </a:ln>
        </p:spPr>
      </p:cxnSp>
      <p:sp>
        <p:nvSpPr>
          <p:cNvPr id="228" name="Google Shape;228;p22"/>
          <p:cNvSpPr txBox="1"/>
          <p:nvPr/>
        </p:nvSpPr>
        <p:spPr>
          <a:xfrm>
            <a:off x="809296" y="1013948"/>
            <a:ext cx="50811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Etapas de diseño</a:t>
            </a:r>
            <a:endParaRPr/>
          </a:p>
        </p:txBody>
      </p:sp>
      <p:grpSp>
        <p:nvGrpSpPr>
          <p:cNvPr id="229" name="Google Shape;229;p22"/>
          <p:cNvGrpSpPr/>
          <p:nvPr/>
        </p:nvGrpSpPr>
        <p:grpSpPr>
          <a:xfrm>
            <a:off x="809296" y="5349003"/>
            <a:ext cx="3535976" cy="3743514"/>
            <a:chOff x="0" y="-47625"/>
            <a:chExt cx="812700" cy="860400"/>
          </a:xfrm>
        </p:grpSpPr>
        <p:sp>
          <p:nvSpPr>
            <p:cNvPr id="230" name="Google Shape;230;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31" name="Google Shape;231;p2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2" name="Google Shape;232;p22"/>
          <p:cNvSpPr txBox="1"/>
          <p:nvPr/>
        </p:nvSpPr>
        <p:spPr>
          <a:xfrm>
            <a:off x="882431" y="5670116"/>
            <a:ext cx="33294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Análisis y diseño</a:t>
            </a:r>
            <a:endParaRPr/>
          </a:p>
        </p:txBody>
      </p:sp>
      <p:sp>
        <p:nvSpPr>
          <p:cNvPr id="233" name="Google Shape;233;p22"/>
          <p:cNvSpPr txBox="1"/>
          <p:nvPr/>
        </p:nvSpPr>
        <p:spPr>
          <a:xfrm>
            <a:off x="1106272" y="6501052"/>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Boceto</a:t>
            </a:r>
            <a:r>
              <a:rPr lang="en-US" sz="2499">
                <a:solidFill>
                  <a:srgbClr val="293D2F"/>
                </a:solidFill>
                <a:latin typeface="Lato"/>
                <a:ea typeface="Lato"/>
                <a:cs typeface="Lato"/>
                <a:sym typeface="Lato"/>
              </a:rPr>
              <a:t> de los mismos.</a:t>
            </a:r>
            <a:r>
              <a:rPr b="0" i="0" lang="en-US" sz="2499" u="none" cap="none" strike="noStrike">
                <a:solidFill>
                  <a:srgbClr val="293D2F"/>
                </a:solidFill>
                <a:latin typeface="Lato"/>
                <a:ea typeface="Lato"/>
                <a:cs typeface="Lato"/>
                <a:sym typeface="Lato"/>
              </a:rPr>
              <a:t> </a:t>
            </a:r>
            <a:endParaRPr/>
          </a:p>
        </p:txBody>
      </p:sp>
      <p:grpSp>
        <p:nvGrpSpPr>
          <p:cNvPr id="234" name="Google Shape;234;p22"/>
          <p:cNvGrpSpPr/>
          <p:nvPr/>
        </p:nvGrpSpPr>
        <p:grpSpPr>
          <a:xfrm>
            <a:off x="5671013" y="5349003"/>
            <a:ext cx="3536420" cy="3743626"/>
            <a:chOff x="0" y="-47625"/>
            <a:chExt cx="812800" cy="860425"/>
          </a:xfrm>
        </p:grpSpPr>
        <p:sp>
          <p:nvSpPr>
            <p:cNvPr id="235" name="Google Shape;235;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36" name="Google Shape;236;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7" name="Google Shape;237;p22"/>
          <p:cNvSpPr txBox="1"/>
          <p:nvPr/>
        </p:nvSpPr>
        <p:spPr>
          <a:xfrm>
            <a:off x="5604225" y="5669500"/>
            <a:ext cx="35361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Modelo de objeto</a:t>
            </a:r>
            <a:endParaRPr/>
          </a:p>
        </p:txBody>
      </p:sp>
      <p:sp>
        <p:nvSpPr>
          <p:cNvPr id="238" name="Google Shape;238;p22"/>
          <p:cNvSpPr txBox="1"/>
          <p:nvPr/>
        </p:nvSpPr>
        <p:spPr>
          <a:xfrm>
            <a:off x="5967989" y="6501052"/>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Definición</a:t>
            </a:r>
            <a:r>
              <a:rPr lang="en-US" sz="2499">
                <a:solidFill>
                  <a:srgbClr val="293D2F"/>
                </a:solidFill>
                <a:latin typeface="Lato"/>
                <a:ea typeface="Lato"/>
                <a:cs typeface="Lato"/>
                <a:sym typeface="Lato"/>
              </a:rPr>
              <a:t> de los mismos</a:t>
            </a:r>
            <a:r>
              <a:rPr b="0" i="0" lang="en-US" sz="2499" u="none" cap="none" strike="noStrike">
                <a:solidFill>
                  <a:srgbClr val="293D2F"/>
                </a:solidFill>
                <a:latin typeface="Lato"/>
                <a:ea typeface="Lato"/>
                <a:cs typeface="Lato"/>
                <a:sym typeface="Lato"/>
              </a:rPr>
              <a:t>. </a:t>
            </a:r>
            <a:endParaRPr/>
          </a:p>
        </p:txBody>
      </p:sp>
      <p:grpSp>
        <p:nvGrpSpPr>
          <p:cNvPr id="239" name="Google Shape;239;p22"/>
          <p:cNvGrpSpPr/>
          <p:nvPr/>
        </p:nvGrpSpPr>
        <p:grpSpPr>
          <a:xfrm>
            <a:off x="10532731" y="5349003"/>
            <a:ext cx="3536420" cy="3743626"/>
            <a:chOff x="0" y="-47625"/>
            <a:chExt cx="812800" cy="860425"/>
          </a:xfrm>
        </p:grpSpPr>
        <p:sp>
          <p:nvSpPr>
            <p:cNvPr id="240" name="Google Shape;240;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41" name="Google Shape;241;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2" name="Google Shape;242;p22"/>
          <p:cNvSpPr txBox="1"/>
          <p:nvPr/>
        </p:nvSpPr>
        <p:spPr>
          <a:xfrm>
            <a:off x="10605865" y="5670116"/>
            <a:ext cx="33294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Persistencia</a:t>
            </a:r>
            <a:endParaRPr/>
          </a:p>
        </p:txBody>
      </p:sp>
      <p:sp>
        <p:nvSpPr>
          <p:cNvPr id="243" name="Google Shape;243;p22"/>
          <p:cNvSpPr txBox="1"/>
          <p:nvPr/>
        </p:nvSpPr>
        <p:spPr>
          <a:xfrm>
            <a:off x="10829706" y="6501052"/>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Desarrollo de la capa.</a:t>
            </a:r>
            <a:endParaRPr/>
          </a:p>
        </p:txBody>
      </p:sp>
      <p:grpSp>
        <p:nvGrpSpPr>
          <p:cNvPr id="244" name="Google Shape;244;p22"/>
          <p:cNvGrpSpPr/>
          <p:nvPr/>
        </p:nvGrpSpPr>
        <p:grpSpPr>
          <a:xfrm>
            <a:off x="3238596" y="7725766"/>
            <a:ext cx="3536412" cy="3743623"/>
            <a:chOff x="0" y="-47625"/>
            <a:chExt cx="812800" cy="860425"/>
          </a:xfrm>
        </p:grpSpPr>
        <p:sp>
          <p:nvSpPr>
            <p:cNvPr id="245" name="Google Shape;245;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46" name="Google Shape;246;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7" name="Google Shape;247;p22"/>
          <p:cNvSpPr txBox="1"/>
          <p:nvPr/>
        </p:nvSpPr>
        <p:spPr>
          <a:xfrm>
            <a:off x="3311731" y="8046879"/>
            <a:ext cx="33294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API REST</a:t>
            </a:r>
            <a:endParaRPr/>
          </a:p>
        </p:txBody>
      </p:sp>
      <p:sp>
        <p:nvSpPr>
          <p:cNvPr id="248" name="Google Shape;248;p22"/>
          <p:cNvSpPr txBox="1"/>
          <p:nvPr/>
        </p:nvSpPr>
        <p:spPr>
          <a:xfrm>
            <a:off x="3535572" y="8877815"/>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Desarrollo de la capa de servicios.</a:t>
            </a:r>
            <a:endParaRPr/>
          </a:p>
        </p:txBody>
      </p:sp>
      <p:grpSp>
        <p:nvGrpSpPr>
          <p:cNvPr id="249" name="Google Shape;249;p22"/>
          <p:cNvGrpSpPr/>
          <p:nvPr/>
        </p:nvGrpSpPr>
        <p:grpSpPr>
          <a:xfrm>
            <a:off x="8132005" y="7725766"/>
            <a:ext cx="3536420" cy="3743626"/>
            <a:chOff x="0" y="-47625"/>
            <a:chExt cx="812800" cy="860425"/>
          </a:xfrm>
        </p:grpSpPr>
        <p:sp>
          <p:nvSpPr>
            <p:cNvPr id="250" name="Google Shape;250;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51" name="Google Shape;251;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2" name="Google Shape;252;p22"/>
          <p:cNvSpPr txBox="1"/>
          <p:nvPr/>
        </p:nvSpPr>
        <p:spPr>
          <a:xfrm>
            <a:off x="8171265" y="8062304"/>
            <a:ext cx="3329400" cy="4308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2799">
                <a:solidFill>
                  <a:srgbClr val="EDECEC"/>
                </a:solidFill>
                <a:latin typeface="Lato"/>
                <a:ea typeface="Lato"/>
                <a:cs typeface="Lato"/>
                <a:sym typeface="Lato"/>
              </a:rPr>
              <a:t>Interfaz de Usuario</a:t>
            </a:r>
            <a:endParaRPr sz="1000"/>
          </a:p>
        </p:txBody>
      </p:sp>
      <p:sp>
        <p:nvSpPr>
          <p:cNvPr id="253" name="Google Shape;253;p22"/>
          <p:cNvSpPr txBox="1"/>
          <p:nvPr/>
        </p:nvSpPr>
        <p:spPr>
          <a:xfrm>
            <a:off x="8428981" y="8877815"/>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Desarrollo de la capa e </a:t>
            </a:r>
            <a:r>
              <a:rPr lang="en-US" sz="2499">
                <a:solidFill>
                  <a:srgbClr val="293D2F"/>
                </a:solidFill>
                <a:latin typeface="Lato"/>
                <a:ea typeface="Lato"/>
                <a:cs typeface="Lato"/>
                <a:sym typeface="Lato"/>
              </a:rPr>
              <a:t>integración.</a:t>
            </a:r>
            <a:endParaRPr/>
          </a:p>
        </p:txBody>
      </p:sp>
      <p:grpSp>
        <p:nvGrpSpPr>
          <p:cNvPr id="254" name="Google Shape;254;p22"/>
          <p:cNvGrpSpPr/>
          <p:nvPr/>
        </p:nvGrpSpPr>
        <p:grpSpPr>
          <a:xfrm>
            <a:off x="12996839" y="7725766"/>
            <a:ext cx="3536420" cy="3743626"/>
            <a:chOff x="0" y="-47625"/>
            <a:chExt cx="812800" cy="860425"/>
          </a:xfrm>
        </p:grpSpPr>
        <p:sp>
          <p:nvSpPr>
            <p:cNvPr id="255" name="Google Shape;255;p22"/>
            <p:cNvSpPr/>
            <p:nvPr/>
          </p:nvSpPr>
          <p:spPr>
            <a:xfrm>
              <a:off x="0" y="0"/>
              <a:ext cx="792024" cy="182828"/>
            </a:xfrm>
            <a:custGeom>
              <a:rect b="b" l="l" r="r" t="t"/>
              <a:pathLst>
                <a:path extrusionOk="0" h="182828" w="792024">
                  <a:moveTo>
                    <a:pt x="0" y="0"/>
                  </a:moveTo>
                  <a:lnTo>
                    <a:pt x="792024" y="0"/>
                  </a:lnTo>
                  <a:lnTo>
                    <a:pt x="792024" y="182828"/>
                  </a:lnTo>
                  <a:lnTo>
                    <a:pt x="0" y="182828"/>
                  </a:lnTo>
                  <a:close/>
                </a:path>
              </a:pathLst>
            </a:custGeom>
            <a:solidFill>
              <a:srgbClr val="336430"/>
            </a:solidFill>
            <a:ln>
              <a:noFill/>
            </a:ln>
          </p:spPr>
        </p:sp>
        <p:sp>
          <p:nvSpPr>
            <p:cNvPr id="256" name="Google Shape;256;p2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7" name="Google Shape;257;p22"/>
          <p:cNvSpPr txBox="1"/>
          <p:nvPr/>
        </p:nvSpPr>
        <p:spPr>
          <a:xfrm>
            <a:off x="13069974" y="8046879"/>
            <a:ext cx="3329400" cy="492300"/>
          </a:xfrm>
          <a:prstGeom prst="rect">
            <a:avLst/>
          </a:prstGeom>
          <a:no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rPr b="1" lang="en-US" sz="3199">
                <a:solidFill>
                  <a:srgbClr val="EDECEC"/>
                </a:solidFill>
                <a:latin typeface="Lato"/>
                <a:ea typeface="Lato"/>
                <a:cs typeface="Lato"/>
                <a:sym typeface="Lato"/>
              </a:rPr>
              <a:t>Sistema completo</a:t>
            </a:r>
            <a:endParaRPr/>
          </a:p>
        </p:txBody>
      </p:sp>
      <p:sp>
        <p:nvSpPr>
          <p:cNvPr id="258" name="Google Shape;258;p22"/>
          <p:cNvSpPr txBox="1"/>
          <p:nvPr/>
        </p:nvSpPr>
        <p:spPr>
          <a:xfrm>
            <a:off x="13293815" y="8877815"/>
            <a:ext cx="2852100" cy="9231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Desarrollo del sistema terminado.</a:t>
            </a:r>
            <a:endParaRPr/>
          </a:p>
        </p:txBody>
      </p:sp>
      <p:cxnSp>
        <p:nvCxnSpPr>
          <p:cNvPr id="259" name="Google Shape;259;p22"/>
          <p:cNvCxnSpPr/>
          <p:nvPr/>
        </p:nvCxnSpPr>
        <p:spPr>
          <a:xfrm flipH="1" rot="10800000">
            <a:off x="9114033" y="5949807"/>
            <a:ext cx="1418586" cy="8283"/>
          </a:xfrm>
          <a:prstGeom prst="straightConnector1">
            <a:avLst/>
          </a:prstGeom>
          <a:noFill/>
          <a:ln cap="flat" cmpd="sng" w="38100">
            <a:solidFill>
              <a:srgbClr val="336430"/>
            </a:solidFill>
            <a:prstDash val="solid"/>
            <a:round/>
            <a:headEnd len="sm" w="sm" type="none"/>
            <a:tailEnd len="med" w="med" type="triangle"/>
          </a:ln>
        </p:spPr>
      </p:cxnSp>
      <p:cxnSp>
        <p:nvCxnSpPr>
          <p:cNvPr id="260" name="Google Shape;260;p22"/>
          <p:cNvCxnSpPr/>
          <p:nvPr/>
        </p:nvCxnSpPr>
        <p:spPr>
          <a:xfrm flipH="1" rot="10800000">
            <a:off x="13978865" y="5930757"/>
            <a:ext cx="4309135" cy="4141"/>
          </a:xfrm>
          <a:prstGeom prst="straightConnector1">
            <a:avLst/>
          </a:prstGeom>
          <a:noFill/>
          <a:ln cap="flat" cmpd="sng" w="38100">
            <a:solidFill>
              <a:srgbClr val="336430"/>
            </a:solidFill>
            <a:prstDash val="solid"/>
            <a:round/>
            <a:headEnd len="sm" w="sm" type="none"/>
            <a:tailEnd len="sm" w="sm" type="none"/>
          </a:ln>
        </p:spPr>
      </p:cxnSp>
      <p:cxnSp>
        <p:nvCxnSpPr>
          <p:cNvPr id="261" name="Google Shape;261;p22"/>
          <p:cNvCxnSpPr/>
          <p:nvPr/>
        </p:nvCxnSpPr>
        <p:spPr>
          <a:xfrm flipH="1" rot="10800000">
            <a:off x="6675208" y="8349761"/>
            <a:ext cx="1418586" cy="8283"/>
          </a:xfrm>
          <a:prstGeom prst="straightConnector1">
            <a:avLst/>
          </a:prstGeom>
          <a:noFill/>
          <a:ln cap="flat" cmpd="sng" w="38100">
            <a:solidFill>
              <a:srgbClr val="336430"/>
            </a:solidFill>
            <a:prstDash val="solid"/>
            <a:round/>
            <a:headEnd len="sm" w="sm" type="none"/>
            <a:tailEnd len="med" w="med" type="triangle"/>
          </a:ln>
        </p:spPr>
      </p:cxnSp>
      <p:cxnSp>
        <p:nvCxnSpPr>
          <p:cNvPr id="262" name="Google Shape;262;p22"/>
          <p:cNvCxnSpPr/>
          <p:nvPr/>
        </p:nvCxnSpPr>
        <p:spPr>
          <a:xfrm flipH="1" rot="10800000">
            <a:off x="11578142" y="8330711"/>
            <a:ext cx="1418586" cy="8283"/>
          </a:xfrm>
          <a:prstGeom prst="straightConnector1">
            <a:avLst/>
          </a:prstGeom>
          <a:noFill/>
          <a:ln cap="flat" cmpd="sng" w="38100">
            <a:solidFill>
              <a:srgbClr val="336430"/>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500"/>
                                        <p:tgtEl>
                                          <p:spTgt spid="228"/>
                                        </p:tgtEl>
                                      </p:cBhvr>
                                    </p:animEffect>
                                  </p:childTnLst>
                                </p:cTn>
                              </p:par>
                              <p:par>
                                <p:cTn fill="hold" nodeType="with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500"/>
                                        <p:tgtEl>
                                          <p:spTgt spid="232"/>
                                        </p:tgtEl>
                                      </p:cBhvr>
                                    </p:animEffect>
                                  </p:childTnLst>
                                </p:cTn>
                              </p:par>
                              <p:par>
                                <p:cTn fill="hold" nodeType="with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500"/>
                                        <p:tgtEl>
                                          <p:spTgt spid="233"/>
                                        </p:tgtEl>
                                      </p:cBhvr>
                                    </p:animEffect>
                                  </p:childTnLst>
                                </p:cTn>
                              </p:par>
                              <p:par>
                                <p:cTn fill="hold" nodeType="withEffect" presetClass="entr" presetID="10" presetSubtype="0">
                                  <p:stCondLst>
                                    <p:cond delay="0"/>
                                  </p:stCondLst>
                                  <p:childTnLst>
                                    <p:set>
                                      <p:cBhvr>
                                        <p:cTn dur="1" fill="hold">
                                          <p:stCondLst>
                                            <p:cond delay="0"/>
                                          </p:stCondLst>
                                        </p:cTn>
                                        <p:tgtEl>
                                          <p:spTgt spid="237"/>
                                        </p:tgtEl>
                                        <p:attrNameLst>
                                          <p:attrName>style.visibility</p:attrName>
                                        </p:attrNameLst>
                                      </p:cBhvr>
                                      <p:to>
                                        <p:strVal val="visible"/>
                                      </p:to>
                                    </p:set>
                                    <p:animEffect filter="fade" transition="in">
                                      <p:cBhvr>
                                        <p:cTn dur="500"/>
                                        <p:tgtEl>
                                          <p:spTgt spid="237"/>
                                        </p:tgtEl>
                                      </p:cBhvr>
                                    </p:animEffect>
                                  </p:childTnLst>
                                </p:cTn>
                              </p:par>
                              <p:par>
                                <p:cTn fill="hold" nodeType="with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500"/>
                                        <p:tgtEl>
                                          <p:spTgt spid="238"/>
                                        </p:tgtEl>
                                      </p:cBhvr>
                                    </p:animEffect>
                                  </p:childTnLst>
                                </p:cTn>
                              </p:par>
                              <p:par>
                                <p:cTn fill="hold" nodeType="with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500"/>
                                        <p:tgtEl>
                                          <p:spTgt spid="242"/>
                                        </p:tgtEl>
                                      </p:cBhvr>
                                    </p:animEffect>
                                  </p:childTnLst>
                                </p:cTn>
                              </p:par>
                              <p:par>
                                <p:cTn fill="hold" nodeType="withEffect" presetClass="entr" presetID="10" presetSubtype="0">
                                  <p:stCondLst>
                                    <p:cond delay="0"/>
                                  </p:stCondLst>
                                  <p:childTnLst>
                                    <p:set>
                                      <p:cBhvr>
                                        <p:cTn dur="1" fill="hold">
                                          <p:stCondLst>
                                            <p:cond delay="0"/>
                                          </p:stCondLst>
                                        </p:cTn>
                                        <p:tgtEl>
                                          <p:spTgt spid="243"/>
                                        </p:tgtEl>
                                        <p:attrNameLst>
                                          <p:attrName>style.visibility</p:attrName>
                                        </p:attrNameLst>
                                      </p:cBhvr>
                                      <p:to>
                                        <p:strVal val="visible"/>
                                      </p:to>
                                    </p:set>
                                    <p:animEffect filter="fade" transition="in">
                                      <p:cBhvr>
                                        <p:cTn dur="500"/>
                                        <p:tgtEl>
                                          <p:spTgt spid="243"/>
                                        </p:tgtEl>
                                      </p:cBhvr>
                                    </p:animEffect>
                                  </p:childTnLst>
                                </p:cTn>
                              </p:par>
                              <p:par>
                                <p:cTn fill="hold" nodeType="with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500"/>
                                        <p:tgtEl>
                                          <p:spTgt spid="247"/>
                                        </p:tgtEl>
                                      </p:cBhvr>
                                    </p:animEffect>
                                  </p:childTnLst>
                                </p:cTn>
                              </p:par>
                              <p:par>
                                <p:cTn fill="hold" nodeType="withEffect" presetClass="entr" presetID="10" presetSubtype="0">
                                  <p:stCondLst>
                                    <p:cond delay="0"/>
                                  </p:stCondLst>
                                  <p:childTnLst>
                                    <p:set>
                                      <p:cBhvr>
                                        <p:cTn dur="1" fill="hold">
                                          <p:stCondLst>
                                            <p:cond delay="0"/>
                                          </p:stCondLst>
                                        </p:cTn>
                                        <p:tgtEl>
                                          <p:spTgt spid="248"/>
                                        </p:tgtEl>
                                        <p:attrNameLst>
                                          <p:attrName>style.visibility</p:attrName>
                                        </p:attrNameLst>
                                      </p:cBhvr>
                                      <p:to>
                                        <p:strVal val="visible"/>
                                      </p:to>
                                    </p:set>
                                    <p:animEffect filter="fade" transition="in">
                                      <p:cBhvr>
                                        <p:cTn dur="500"/>
                                        <p:tgtEl>
                                          <p:spTgt spid="248"/>
                                        </p:tgtEl>
                                      </p:cBhvr>
                                    </p:animEffect>
                                  </p:childTnLst>
                                </p:cTn>
                              </p:par>
                              <p:par>
                                <p:cTn fill="hold" nodeType="with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500"/>
                                        <p:tgtEl>
                                          <p:spTgt spid="252"/>
                                        </p:tgtEl>
                                      </p:cBhvr>
                                    </p:animEffect>
                                  </p:childTnLst>
                                </p:cTn>
                              </p:par>
                              <p:par>
                                <p:cTn fill="hold" nodeType="withEffect" presetClass="entr" presetID="10" presetSubtype="0">
                                  <p:stCondLst>
                                    <p:cond delay="0"/>
                                  </p:stCondLst>
                                  <p:childTnLst>
                                    <p:set>
                                      <p:cBhvr>
                                        <p:cTn dur="1" fill="hold">
                                          <p:stCondLst>
                                            <p:cond delay="0"/>
                                          </p:stCondLst>
                                        </p:cTn>
                                        <p:tgtEl>
                                          <p:spTgt spid="253"/>
                                        </p:tgtEl>
                                        <p:attrNameLst>
                                          <p:attrName>style.visibility</p:attrName>
                                        </p:attrNameLst>
                                      </p:cBhvr>
                                      <p:to>
                                        <p:strVal val="visible"/>
                                      </p:to>
                                    </p:set>
                                    <p:animEffect filter="fade" transition="in">
                                      <p:cBhvr>
                                        <p:cTn dur="500"/>
                                        <p:tgtEl>
                                          <p:spTgt spid="253"/>
                                        </p:tgtEl>
                                      </p:cBhvr>
                                    </p:animEffect>
                                  </p:childTnLst>
                                </p:cTn>
                              </p:par>
                              <p:par>
                                <p:cTn fill="hold" nodeType="withEffect" presetClass="entr" presetID="10" presetSubtype="0">
                                  <p:stCondLst>
                                    <p:cond delay="0"/>
                                  </p:stCondLst>
                                  <p:childTnLst>
                                    <p:set>
                                      <p:cBhvr>
                                        <p:cTn dur="1" fill="hold">
                                          <p:stCondLst>
                                            <p:cond delay="0"/>
                                          </p:stCondLst>
                                        </p:cTn>
                                        <p:tgtEl>
                                          <p:spTgt spid="257"/>
                                        </p:tgtEl>
                                        <p:attrNameLst>
                                          <p:attrName>style.visibility</p:attrName>
                                        </p:attrNameLst>
                                      </p:cBhvr>
                                      <p:to>
                                        <p:strVal val="visible"/>
                                      </p:to>
                                    </p:set>
                                    <p:animEffect filter="fade" transition="in">
                                      <p:cBhvr>
                                        <p:cTn dur="500"/>
                                        <p:tgtEl>
                                          <p:spTgt spid="257"/>
                                        </p:tgtEl>
                                      </p:cBhvr>
                                    </p:animEffect>
                                  </p:childTnLst>
                                </p:cTn>
                              </p:par>
                              <p:par>
                                <p:cTn fill="hold" nodeType="with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500"/>
                                        <p:tgtEl>
                                          <p:spTgt spid="2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66" name="Shape 266"/>
        <p:cNvGrpSpPr/>
        <p:nvPr/>
      </p:nvGrpSpPr>
      <p:grpSpPr>
        <a:xfrm>
          <a:off x="0" y="0"/>
          <a:ext cx="0" cy="0"/>
          <a:chOff x="0" y="0"/>
          <a:chExt cx="0" cy="0"/>
        </a:xfrm>
      </p:grpSpPr>
      <p:pic>
        <p:nvPicPr>
          <p:cNvPr id="267" name="Google Shape;267;p23"/>
          <p:cNvPicPr preferRelativeResize="0"/>
          <p:nvPr/>
        </p:nvPicPr>
        <p:blipFill rotWithShape="1">
          <a:blip r:embed="rId3">
            <a:alphaModFix amt="19999"/>
          </a:blip>
          <a:srcRect b="0" l="0" r="0" t="0"/>
          <a:stretch/>
        </p:blipFill>
        <p:spPr>
          <a:xfrm>
            <a:off x="11552609" y="-788026"/>
            <a:ext cx="12646292" cy="11555549"/>
          </a:xfrm>
          <a:prstGeom prst="rect">
            <a:avLst/>
          </a:prstGeom>
          <a:noFill/>
          <a:ln>
            <a:noFill/>
          </a:ln>
        </p:spPr>
      </p:pic>
      <p:sp>
        <p:nvSpPr>
          <p:cNvPr id="268" name="Google Shape;268;p23"/>
          <p:cNvSpPr txBox="1"/>
          <p:nvPr/>
        </p:nvSpPr>
        <p:spPr>
          <a:xfrm>
            <a:off x="9322963" y="4258810"/>
            <a:ext cx="5492700" cy="14619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PRIMERA 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FUNCIONALIDADES, VISTAS.</a:t>
            </a:r>
            <a:endParaRPr/>
          </a:p>
        </p:txBody>
      </p:sp>
      <p:sp>
        <p:nvSpPr>
          <p:cNvPr id="269" name="Google Shape;269;p23"/>
          <p:cNvSpPr txBox="1"/>
          <p:nvPr/>
        </p:nvSpPr>
        <p:spPr>
          <a:xfrm>
            <a:off x="9435813" y="6186618"/>
            <a:ext cx="6615600" cy="8865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Planteo general del análisis, diseño y bocetado del sistema el cual resuelve el problema planteado.</a:t>
            </a:r>
            <a:endParaRPr/>
          </a:p>
        </p:txBody>
      </p:sp>
      <p:sp>
        <p:nvSpPr>
          <p:cNvPr id="270" name="Google Shape;270;p23"/>
          <p:cNvSpPr/>
          <p:nvPr/>
        </p:nvSpPr>
        <p:spPr>
          <a:xfrm>
            <a:off x="803696" y="4239235"/>
            <a:ext cx="7978044" cy="7979640"/>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6" r="-38539" t="-621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1" name="Google Shape;271;p23"/>
          <p:cNvGrpSpPr/>
          <p:nvPr/>
        </p:nvGrpSpPr>
        <p:grpSpPr>
          <a:xfrm rot="5400000">
            <a:off x="1650003" y="1222748"/>
            <a:ext cx="4622187" cy="4790802"/>
            <a:chOff x="0" y="-47625"/>
            <a:chExt cx="1217366" cy="1261775"/>
          </a:xfrm>
        </p:grpSpPr>
        <p:sp>
          <p:nvSpPr>
            <p:cNvPr id="272" name="Google Shape;272;p23"/>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3"/>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4" name="Google Shape;274;p23"/>
          <p:cNvSpPr txBox="1"/>
          <p:nvPr/>
        </p:nvSpPr>
        <p:spPr>
          <a:xfrm>
            <a:off x="1960874" y="1540211"/>
            <a:ext cx="38196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Análisis</a:t>
            </a:r>
            <a:r>
              <a:rPr lang="en-US" sz="9000">
                <a:solidFill>
                  <a:srgbClr val="293D2F"/>
                </a:solidFill>
                <a:latin typeface="Francois One"/>
                <a:ea typeface="Francois One"/>
                <a:cs typeface="Francois One"/>
                <a:sym typeface="Francois One"/>
              </a:rPr>
              <a:t> y diseño</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500"/>
                                        <p:tgtEl>
                                          <p:spTgt spid="274"/>
                                        </p:tgtEl>
                                      </p:cBhvr>
                                    </p:animEffect>
                                  </p:childTnLst>
                                </p:cTn>
                              </p:par>
                              <p:par>
                                <p:cTn fill="hold" nodeType="withEffect" presetClass="entr" presetID="10" presetSubtype="0">
                                  <p:stCondLst>
                                    <p:cond delay="0"/>
                                  </p:stCondLst>
                                  <p:childTnLst>
                                    <p:set>
                                      <p:cBhvr>
                                        <p:cTn dur="1" fill="hold">
                                          <p:stCondLst>
                                            <p:cond delay="0"/>
                                          </p:stCondLst>
                                        </p:cTn>
                                        <p:tgtEl>
                                          <p:spTgt spid="271"/>
                                        </p:tgtEl>
                                        <p:attrNameLst>
                                          <p:attrName>style.visibility</p:attrName>
                                        </p:attrNameLst>
                                      </p:cBhvr>
                                      <p:to>
                                        <p:strVal val="visible"/>
                                      </p:to>
                                    </p:set>
                                    <p:animEffect filter="fade" transition="in">
                                      <p:cBhvr>
                                        <p:cTn dur="500"/>
                                        <p:tgtEl>
                                          <p:spTgt spid="271"/>
                                        </p:tgtEl>
                                      </p:cBhvr>
                                    </p:animEffect>
                                  </p:childTnLst>
                                </p:cTn>
                              </p:par>
                              <p:par>
                                <p:cTn fill="hold" nodeType="with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500"/>
                                        <p:tgtEl>
                                          <p:spTgt spid="268"/>
                                        </p:tgtEl>
                                      </p:cBhvr>
                                    </p:animEffect>
                                  </p:childTnLst>
                                </p:cTn>
                              </p:par>
                              <p:par>
                                <p:cTn fill="hold" nodeType="with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500"/>
                                        <p:tgtEl>
                                          <p:spTgt spid="2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78" name="Shape 278"/>
        <p:cNvGrpSpPr/>
        <p:nvPr/>
      </p:nvGrpSpPr>
      <p:grpSpPr>
        <a:xfrm>
          <a:off x="0" y="0"/>
          <a:ext cx="0" cy="0"/>
          <a:chOff x="0" y="0"/>
          <a:chExt cx="0" cy="0"/>
        </a:xfrm>
      </p:grpSpPr>
      <p:grpSp>
        <p:nvGrpSpPr>
          <p:cNvPr id="279" name="Google Shape;279;p24"/>
          <p:cNvGrpSpPr/>
          <p:nvPr/>
        </p:nvGrpSpPr>
        <p:grpSpPr>
          <a:xfrm>
            <a:off x="-2929743" y="-180827"/>
            <a:ext cx="5353743" cy="10467894"/>
            <a:chOff x="0" y="-47625"/>
            <a:chExt cx="1410030" cy="2756958"/>
          </a:xfrm>
        </p:grpSpPr>
        <p:sp>
          <p:nvSpPr>
            <p:cNvPr id="280" name="Google Shape;280;p2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2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82" name="Google Shape;282;p24"/>
          <p:cNvSpPr txBox="1"/>
          <p:nvPr/>
        </p:nvSpPr>
        <p:spPr>
          <a:xfrm>
            <a:off x="3966343" y="60441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Esquema del sistema</a:t>
            </a:r>
            <a:endParaRPr/>
          </a:p>
        </p:txBody>
      </p:sp>
      <p:grpSp>
        <p:nvGrpSpPr>
          <p:cNvPr id="283" name="Google Shape;283;p24"/>
          <p:cNvGrpSpPr/>
          <p:nvPr/>
        </p:nvGrpSpPr>
        <p:grpSpPr>
          <a:xfrm>
            <a:off x="15864034" y="-180827"/>
            <a:ext cx="5353743" cy="10467894"/>
            <a:chOff x="0" y="-47625"/>
            <a:chExt cx="1410030" cy="2756958"/>
          </a:xfrm>
        </p:grpSpPr>
        <p:sp>
          <p:nvSpPr>
            <p:cNvPr id="284" name="Google Shape;284;p2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286" name="Google Shape;286;p24"/>
          <p:cNvPicPr preferRelativeResize="0"/>
          <p:nvPr/>
        </p:nvPicPr>
        <p:blipFill rotWithShape="1">
          <a:blip r:embed="rId3">
            <a:alphaModFix amt="20000"/>
          </a:blip>
          <a:srcRect b="0" l="0" r="0" t="0"/>
          <a:stretch/>
        </p:blipFill>
        <p:spPr>
          <a:xfrm rot="699582">
            <a:off x="-1830145" y="6197092"/>
            <a:ext cx="5357116" cy="4895064"/>
          </a:xfrm>
          <a:prstGeom prst="rect">
            <a:avLst/>
          </a:prstGeom>
          <a:noFill/>
          <a:ln>
            <a:noFill/>
          </a:ln>
        </p:spPr>
      </p:pic>
      <p:pic>
        <p:nvPicPr>
          <p:cNvPr id="287" name="Google Shape;287;p24"/>
          <p:cNvPicPr preferRelativeResize="0"/>
          <p:nvPr/>
        </p:nvPicPr>
        <p:blipFill rotWithShape="1">
          <a:blip r:embed="rId3">
            <a:alphaModFix amt="20000"/>
          </a:blip>
          <a:srcRect b="0" l="0" r="0" t="0"/>
          <a:stretch/>
        </p:blipFill>
        <p:spPr>
          <a:xfrm rot="-3255317">
            <a:off x="13776983" y="3477801"/>
            <a:ext cx="8078131" cy="7381391"/>
          </a:xfrm>
          <a:prstGeom prst="rect">
            <a:avLst/>
          </a:prstGeom>
          <a:noFill/>
          <a:ln>
            <a:noFill/>
          </a:ln>
        </p:spPr>
      </p:pic>
      <p:pic>
        <p:nvPicPr>
          <p:cNvPr id="288" name="Google Shape;288;p24"/>
          <p:cNvPicPr preferRelativeResize="0"/>
          <p:nvPr/>
        </p:nvPicPr>
        <p:blipFill>
          <a:blip r:embed="rId4">
            <a:alphaModFix/>
          </a:blip>
          <a:stretch>
            <a:fillRect/>
          </a:stretch>
        </p:blipFill>
        <p:spPr>
          <a:xfrm>
            <a:off x="4722450" y="2123000"/>
            <a:ext cx="8633849" cy="7515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2"/>
                                        </p:tgtEl>
                                        <p:attrNameLst>
                                          <p:attrName>style.visibility</p:attrName>
                                        </p:attrNameLst>
                                      </p:cBhvr>
                                      <p:to>
                                        <p:strVal val="visible"/>
                                      </p:to>
                                    </p:set>
                                    <p:animEffect filter="fade" transition="in">
                                      <p:cBhvr>
                                        <p:cTn dur="500"/>
                                        <p:tgtEl>
                                          <p:spTgt spid="282"/>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1000"/>
                                        <p:tgtEl>
                                          <p:spTgt spid="2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92" name="Shape 292"/>
        <p:cNvGrpSpPr/>
        <p:nvPr/>
      </p:nvGrpSpPr>
      <p:grpSpPr>
        <a:xfrm>
          <a:off x="0" y="0"/>
          <a:ext cx="0" cy="0"/>
          <a:chOff x="0" y="0"/>
          <a:chExt cx="0" cy="0"/>
        </a:xfrm>
      </p:grpSpPr>
      <p:grpSp>
        <p:nvGrpSpPr>
          <p:cNvPr id="293" name="Google Shape;293;p25"/>
          <p:cNvGrpSpPr/>
          <p:nvPr/>
        </p:nvGrpSpPr>
        <p:grpSpPr>
          <a:xfrm>
            <a:off x="-2929750" y="-180825"/>
            <a:ext cx="5160146" cy="10467894"/>
            <a:chOff x="0" y="-47625"/>
            <a:chExt cx="1410030" cy="2756958"/>
          </a:xfrm>
        </p:grpSpPr>
        <p:sp>
          <p:nvSpPr>
            <p:cNvPr id="294" name="Google Shape;294;p25"/>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25"/>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96" name="Google Shape;296;p25"/>
          <p:cNvSpPr txBox="1"/>
          <p:nvPr/>
        </p:nvSpPr>
        <p:spPr>
          <a:xfrm>
            <a:off x="3966343" y="60441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Inicio</a:t>
            </a:r>
            <a:endParaRPr/>
          </a:p>
        </p:txBody>
      </p:sp>
      <p:grpSp>
        <p:nvGrpSpPr>
          <p:cNvPr id="297" name="Google Shape;297;p25"/>
          <p:cNvGrpSpPr/>
          <p:nvPr/>
        </p:nvGrpSpPr>
        <p:grpSpPr>
          <a:xfrm>
            <a:off x="16620925" y="-180825"/>
            <a:ext cx="4596839" cy="10467894"/>
            <a:chOff x="0" y="-47625"/>
            <a:chExt cx="1410030" cy="2756958"/>
          </a:xfrm>
        </p:grpSpPr>
        <p:sp>
          <p:nvSpPr>
            <p:cNvPr id="298" name="Google Shape;298;p25"/>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25"/>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00" name="Google Shape;300;p25"/>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01" name="Google Shape;301;p25"/>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02" name="Google Shape;302;p25"/>
          <p:cNvPicPr preferRelativeResize="0"/>
          <p:nvPr/>
        </p:nvPicPr>
        <p:blipFill>
          <a:blip r:embed="rId4">
            <a:alphaModFix/>
          </a:blip>
          <a:stretch>
            <a:fillRect/>
          </a:stretch>
        </p:blipFill>
        <p:spPr>
          <a:xfrm>
            <a:off x="2540087" y="3428993"/>
            <a:ext cx="13964751" cy="55022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gtEl>
                                        <p:attrNameLst>
                                          <p:attrName>style.visibility</p:attrName>
                                        </p:attrNameLst>
                                      </p:cBhvr>
                                      <p:to>
                                        <p:strVal val="visible"/>
                                      </p:to>
                                    </p:set>
                                    <p:animEffect filter="fade" transition="in">
                                      <p:cBhvr>
                                        <p:cTn dur="500"/>
                                        <p:tgtEl>
                                          <p:spTgt spid="29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02"/>
                                        </p:tgtEl>
                                        <p:attrNameLst>
                                          <p:attrName>style.visibility</p:attrName>
                                        </p:attrNameLst>
                                      </p:cBhvr>
                                      <p:to>
                                        <p:strVal val="visible"/>
                                      </p:to>
                                    </p:set>
                                    <p:animEffect filter="fade" transition="in">
                                      <p:cBhvr>
                                        <p:cTn dur="1000"/>
                                        <p:tgtEl>
                                          <p:spTgt spid="3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06" name="Shape 306"/>
        <p:cNvGrpSpPr/>
        <p:nvPr/>
      </p:nvGrpSpPr>
      <p:grpSpPr>
        <a:xfrm>
          <a:off x="0" y="0"/>
          <a:ext cx="0" cy="0"/>
          <a:chOff x="0" y="0"/>
          <a:chExt cx="0" cy="0"/>
        </a:xfrm>
      </p:grpSpPr>
      <p:grpSp>
        <p:nvGrpSpPr>
          <p:cNvPr id="307" name="Google Shape;307;p26"/>
          <p:cNvGrpSpPr/>
          <p:nvPr/>
        </p:nvGrpSpPr>
        <p:grpSpPr>
          <a:xfrm>
            <a:off x="-2929750" y="-180825"/>
            <a:ext cx="5160146" cy="10467894"/>
            <a:chOff x="0" y="-47625"/>
            <a:chExt cx="1410030" cy="2756958"/>
          </a:xfrm>
        </p:grpSpPr>
        <p:sp>
          <p:nvSpPr>
            <p:cNvPr id="308" name="Google Shape;308;p26"/>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26"/>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10" name="Google Shape;310;p26"/>
          <p:cNvSpPr txBox="1"/>
          <p:nvPr/>
        </p:nvSpPr>
        <p:spPr>
          <a:xfrm>
            <a:off x="3966293" y="47276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Recetas</a:t>
            </a:r>
            <a:endParaRPr/>
          </a:p>
        </p:txBody>
      </p:sp>
      <p:grpSp>
        <p:nvGrpSpPr>
          <p:cNvPr id="311" name="Google Shape;311;p26"/>
          <p:cNvGrpSpPr/>
          <p:nvPr/>
        </p:nvGrpSpPr>
        <p:grpSpPr>
          <a:xfrm>
            <a:off x="16620925" y="-180825"/>
            <a:ext cx="4596839" cy="10467894"/>
            <a:chOff x="0" y="-47625"/>
            <a:chExt cx="1410030" cy="2756958"/>
          </a:xfrm>
        </p:grpSpPr>
        <p:sp>
          <p:nvSpPr>
            <p:cNvPr id="312" name="Google Shape;312;p26"/>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26"/>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14" name="Google Shape;314;p26"/>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15" name="Google Shape;315;p26"/>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16" name="Google Shape;316;p26"/>
          <p:cNvPicPr preferRelativeResize="0"/>
          <p:nvPr/>
        </p:nvPicPr>
        <p:blipFill>
          <a:blip r:embed="rId4">
            <a:alphaModFix/>
          </a:blip>
          <a:stretch>
            <a:fillRect/>
          </a:stretch>
        </p:blipFill>
        <p:spPr>
          <a:xfrm>
            <a:off x="2983254" y="1858178"/>
            <a:ext cx="12884801" cy="79214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gtEl>
                                        <p:attrNameLst>
                                          <p:attrName>style.visibility</p:attrName>
                                        </p:attrNameLst>
                                      </p:cBhvr>
                                      <p:to>
                                        <p:strVal val="visible"/>
                                      </p:to>
                                    </p:set>
                                    <p:animEffect filter="fade" transition="in">
                                      <p:cBhvr>
                                        <p:cTn dur="500"/>
                                        <p:tgtEl>
                                          <p:spTgt spid="310"/>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16"/>
                                        </p:tgtEl>
                                        <p:attrNameLst>
                                          <p:attrName>style.visibility</p:attrName>
                                        </p:attrNameLst>
                                      </p:cBhvr>
                                      <p:to>
                                        <p:strVal val="visible"/>
                                      </p:to>
                                    </p:set>
                                    <p:animEffect filter="fade" transition="in">
                                      <p:cBhvr>
                                        <p:cTn dur="1000"/>
                                        <p:tgtEl>
                                          <p:spTgt spid="3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20" name="Shape 320"/>
        <p:cNvGrpSpPr/>
        <p:nvPr/>
      </p:nvGrpSpPr>
      <p:grpSpPr>
        <a:xfrm>
          <a:off x="0" y="0"/>
          <a:ext cx="0" cy="0"/>
          <a:chOff x="0" y="0"/>
          <a:chExt cx="0" cy="0"/>
        </a:xfrm>
      </p:grpSpPr>
      <p:grpSp>
        <p:nvGrpSpPr>
          <p:cNvPr id="321" name="Google Shape;321;p27"/>
          <p:cNvGrpSpPr/>
          <p:nvPr/>
        </p:nvGrpSpPr>
        <p:grpSpPr>
          <a:xfrm>
            <a:off x="-2929750" y="-180825"/>
            <a:ext cx="5160146" cy="10467894"/>
            <a:chOff x="0" y="-47625"/>
            <a:chExt cx="1410030" cy="2756958"/>
          </a:xfrm>
        </p:grpSpPr>
        <p:sp>
          <p:nvSpPr>
            <p:cNvPr id="322" name="Google Shape;322;p27"/>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27"/>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24" name="Google Shape;324;p27"/>
          <p:cNvSpPr txBox="1"/>
          <p:nvPr/>
        </p:nvSpPr>
        <p:spPr>
          <a:xfrm>
            <a:off x="3966293" y="228293"/>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Stock</a:t>
            </a:r>
            <a:endParaRPr/>
          </a:p>
        </p:txBody>
      </p:sp>
      <p:grpSp>
        <p:nvGrpSpPr>
          <p:cNvPr id="325" name="Google Shape;325;p27"/>
          <p:cNvGrpSpPr/>
          <p:nvPr/>
        </p:nvGrpSpPr>
        <p:grpSpPr>
          <a:xfrm>
            <a:off x="16620925" y="-180825"/>
            <a:ext cx="4596839" cy="10467894"/>
            <a:chOff x="0" y="-47625"/>
            <a:chExt cx="1410030" cy="2756958"/>
          </a:xfrm>
        </p:grpSpPr>
        <p:sp>
          <p:nvSpPr>
            <p:cNvPr id="326" name="Google Shape;326;p27"/>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27"/>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28" name="Google Shape;328;p27"/>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29" name="Google Shape;329;p27"/>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30" name="Google Shape;330;p27"/>
          <p:cNvPicPr preferRelativeResize="0"/>
          <p:nvPr/>
        </p:nvPicPr>
        <p:blipFill>
          <a:blip r:embed="rId4">
            <a:alphaModFix/>
          </a:blip>
          <a:stretch>
            <a:fillRect/>
          </a:stretch>
        </p:blipFill>
        <p:spPr>
          <a:xfrm>
            <a:off x="2424000" y="1510306"/>
            <a:ext cx="13939663" cy="779169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4"/>
                                        </p:tgtEl>
                                        <p:attrNameLst>
                                          <p:attrName>style.visibility</p:attrName>
                                        </p:attrNameLst>
                                      </p:cBhvr>
                                      <p:to>
                                        <p:strVal val="visible"/>
                                      </p:to>
                                    </p:set>
                                    <p:animEffect filter="fade" transition="in">
                                      <p:cBhvr>
                                        <p:cTn dur="500"/>
                                        <p:tgtEl>
                                          <p:spTgt spid="324"/>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1000"/>
                                        <p:tgtEl>
                                          <p:spTgt spid="33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34" name="Shape 334"/>
        <p:cNvGrpSpPr/>
        <p:nvPr/>
      </p:nvGrpSpPr>
      <p:grpSpPr>
        <a:xfrm>
          <a:off x="0" y="0"/>
          <a:ext cx="0" cy="0"/>
          <a:chOff x="0" y="0"/>
          <a:chExt cx="0" cy="0"/>
        </a:xfrm>
      </p:grpSpPr>
      <p:grpSp>
        <p:nvGrpSpPr>
          <p:cNvPr id="335" name="Google Shape;335;p28"/>
          <p:cNvGrpSpPr/>
          <p:nvPr/>
        </p:nvGrpSpPr>
        <p:grpSpPr>
          <a:xfrm>
            <a:off x="-2929750" y="-180825"/>
            <a:ext cx="5160146" cy="10467894"/>
            <a:chOff x="0" y="-47625"/>
            <a:chExt cx="1410030" cy="2756958"/>
          </a:xfrm>
        </p:grpSpPr>
        <p:sp>
          <p:nvSpPr>
            <p:cNvPr id="336" name="Google Shape;336;p28"/>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8"/>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38" name="Google Shape;338;p28"/>
          <p:cNvSpPr txBox="1"/>
          <p:nvPr/>
        </p:nvSpPr>
        <p:spPr>
          <a:xfrm>
            <a:off x="3966293" y="13426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Stock (2) y Ventas</a:t>
            </a:r>
            <a:endParaRPr/>
          </a:p>
        </p:txBody>
      </p:sp>
      <p:grpSp>
        <p:nvGrpSpPr>
          <p:cNvPr id="339" name="Google Shape;339;p28"/>
          <p:cNvGrpSpPr/>
          <p:nvPr/>
        </p:nvGrpSpPr>
        <p:grpSpPr>
          <a:xfrm>
            <a:off x="16620925" y="-180825"/>
            <a:ext cx="4596839" cy="10467894"/>
            <a:chOff x="0" y="-47625"/>
            <a:chExt cx="1410030" cy="2756958"/>
          </a:xfrm>
        </p:grpSpPr>
        <p:sp>
          <p:nvSpPr>
            <p:cNvPr id="340" name="Google Shape;340;p28"/>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28"/>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42" name="Google Shape;342;p28"/>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43" name="Google Shape;343;p28"/>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44" name="Google Shape;344;p28"/>
          <p:cNvPicPr preferRelativeResize="0"/>
          <p:nvPr/>
        </p:nvPicPr>
        <p:blipFill>
          <a:blip r:embed="rId4">
            <a:alphaModFix/>
          </a:blip>
          <a:stretch>
            <a:fillRect/>
          </a:stretch>
        </p:blipFill>
        <p:spPr>
          <a:xfrm>
            <a:off x="3683025" y="1519675"/>
            <a:ext cx="10921951" cy="87307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500"/>
                                        <p:tgtEl>
                                          <p:spTgt spid="338"/>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44"/>
                                        </p:tgtEl>
                                        <p:attrNameLst>
                                          <p:attrName>style.visibility</p:attrName>
                                        </p:attrNameLst>
                                      </p:cBhvr>
                                      <p:to>
                                        <p:strVal val="visible"/>
                                      </p:to>
                                    </p:set>
                                    <p:animEffect filter="fade" transition="in">
                                      <p:cBhvr>
                                        <p:cTn dur="1000"/>
                                        <p:tgtEl>
                                          <p:spTgt spid="3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48" name="Shape 348"/>
        <p:cNvGrpSpPr/>
        <p:nvPr/>
      </p:nvGrpSpPr>
      <p:grpSpPr>
        <a:xfrm>
          <a:off x="0" y="0"/>
          <a:ext cx="0" cy="0"/>
          <a:chOff x="0" y="0"/>
          <a:chExt cx="0" cy="0"/>
        </a:xfrm>
      </p:grpSpPr>
      <p:grpSp>
        <p:nvGrpSpPr>
          <p:cNvPr id="349" name="Google Shape;349;p29"/>
          <p:cNvGrpSpPr/>
          <p:nvPr/>
        </p:nvGrpSpPr>
        <p:grpSpPr>
          <a:xfrm>
            <a:off x="-2929750" y="-180825"/>
            <a:ext cx="5160146" cy="10467894"/>
            <a:chOff x="0" y="-47625"/>
            <a:chExt cx="1410030" cy="2756958"/>
          </a:xfrm>
        </p:grpSpPr>
        <p:sp>
          <p:nvSpPr>
            <p:cNvPr id="350" name="Google Shape;350;p29"/>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29"/>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52" name="Google Shape;352;p29"/>
          <p:cNvSpPr txBox="1"/>
          <p:nvPr/>
        </p:nvSpPr>
        <p:spPr>
          <a:xfrm>
            <a:off x="3966293" y="378743"/>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Actividades</a:t>
            </a:r>
            <a:endParaRPr/>
          </a:p>
        </p:txBody>
      </p:sp>
      <p:grpSp>
        <p:nvGrpSpPr>
          <p:cNvPr id="353" name="Google Shape;353;p29"/>
          <p:cNvGrpSpPr/>
          <p:nvPr/>
        </p:nvGrpSpPr>
        <p:grpSpPr>
          <a:xfrm>
            <a:off x="16620925" y="-180825"/>
            <a:ext cx="4596839" cy="10467894"/>
            <a:chOff x="0" y="-47625"/>
            <a:chExt cx="1410030" cy="2756958"/>
          </a:xfrm>
        </p:grpSpPr>
        <p:sp>
          <p:nvSpPr>
            <p:cNvPr id="354" name="Google Shape;354;p29"/>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29"/>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56" name="Google Shape;356;p29"/>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57" name="Google Shape;357;p29"/>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58" name="Google Shape;358;p29"/>
          <p:cNvPicPr preferRelativeResize="0"/>
          <p:nvPr/>
        </p:nvPicPr>
        <p:blipFill>
          <a:blip r:embed="rId4">
            <a:alphaModFix/>
          </a:blip>
          <a:stretch>
            <a:fillRect/>
          </a:stretch>
        </p:blipFill>
        <p:spPr>
          <a:xfrm>
            <a:off x="2409493" y="2767053"/>
            <a:ext cx="14032338" cy="47528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gtEl>
                                        <p:attrNameLst>
                                          <p:attrName>style.visibility</p:attrName>
                                        </p:attrNameLst>
                                      </p:cBhvr>
                                      <p:to>
                                        <p:strVal val="visible"/>
                                      </p:to>
                                    </p:set>
                                    <p:animEffect filter="fade" transition="in">
                                      <p:cBhvr>
                                        <p:cTn dur="500"/>
                                        <p:tgtEl>
                                          <p:spTgt spid="352"/>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58"/>
                                        </p:tgtEl>
                                        <p:attrNameLst>
                                          <p:attrName>style.visibility</p:attrName>
                                        </p:attrNameLst>
                                      </p:cBhvr>
                                      <p:to>
                                        <p:strVal val="visible"/>
                                      </p:to>
                                    </p:set>
                                    <p:animEffect filter="fade" transition="in">
                                      <p:cBhvr>
                                        <p:cTn dur="1000"/>
                                        <p:tgtEl>
                                          <p:spTgt spid="3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62" name="Shape 362"/>
        <p:cNvGrpSpPr/>
        <p:nvPr/>
      </p:nvGrpSpPr>
      <p:grpSpPr>
        <a:xfrm>
          <a:off x="0" y="0"/>
          <a:ext cx="0" cy="0"/>
          <a:chOff x="0" y="0"/>
          <a:chExt cx="0" cy="0"/>
        </a:xfrm>
      </p:grpSpPr>
      <p:grpSp>
        <p:nvGrpSpPr>
          <p:cNvPr id="363" name="Google Shape;363;p30"/>
          <p:cNvGrpSpPr/>
          <p:nvPr/>
        </p:nvGrpSpPr>
        <p:grpSpPr>
          <a:xfrm>
            <a:off x="-2929750" y="-180825"/>
            <a:ext cx="5160146" cy="10467894"/>
            <a:chOff x="0" y="-47625"/>
            <a:chExt cx="1410030" cy="2756958"/>
          </a:xfrm>
        </p:grpSpPr>
        <p:sp>
          <p:nvSpPr>
            <p:cNvPr id="364" name="Google Shape;364;p30"/>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30"/>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66" name="Google Shape;366;p30"/>
          <p:cNvSpPr txBox="1"/>
          <p:nvPr/>
        </p:nvSpPr>
        <p:spPr>
          <a:xfrm>
            <a:off x="3966293" y="378743"/>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Colaboradorxs</a:t>
            </a:r>
            <a:endParaRPr/>
          </a:p>
        </p:txBody>
      </p:sp>
      <p:grpSp>
        <p:nvGrpSpPr>
          <p:cNvPr id="367" name="Google Shape;367;p30"/>
          <p:cNvGrpSpPr/>
          <p:nvPr/>
        </p:nvGrpSpPr>
        <p:grpSpPr>
          <a:xfrm>
            <a:off x="16620925" y="-180825"/>
            <a:ext cx="4596839" cy="10467894"/>
            <a:chOff x="0" y="-47625"/>
            <a:chExt cx="1410030" cy="2756958"/>
          </a:xfrm>
        </p:grpSpPr>
        <p:sp>
          <p:nvSpPr>
            <p:cNvPr id="368" name="Google Shape;368;p30"/>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0"/>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370" name="Google Shape;370;p30"/>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371" name="Google Shape;371;p30"/>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372" name="Google Shape;372;p30"/>
          <p:cNvPicPr preferRelativeResize="0"/>
          <p:nvPr/>
        </p:nvPicPr>
        <p:blipFill>
          <a:blip r:embed="rId4">
            <a:alphaModFix/>
          </a:blip>
          <a:stretch>
            <a:fillRect/>
          </a:stretch>
        </p:blipFill>
        <p:spPr>
          <a:xfrm>
            <a:off x="2755605" y="2006071"/>
            <a:ext cx="13340113" cy="669918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
                                        </p:tgtEl>
                                        <p:attrNameLst>
                                          <p:attrName>style.visibility</p:attrName>
                                        </p:attrNameLst>
                                      </p:cBhvr>
                                      <p:to>
                                        <p:strVal val="visible"/>
                                      </p:to>
                                    </p:set>
                                    <p:animEffect filter="fade" transition="in">
                                      <p:cBhvr>
                                        <p:cTn dur="500"/>
                                        <p:tgtEl>
                                          <p:spTgt spid="36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72"/>
                                        </p:tgtEl>
                                        <p:attrNameLst>
                                          <p:attrName>style.visibility</p:attrName>
                                        </p:attrNameLst>
                                      </p:cBhvr>
                                      <p:to>
                                        <p:strVal val="visible"/>
                                      </p:to>
                                    </p:set>
                                    <p:animEffect filter="fade" transition="in">
                                      <p:cBhvr>
                                        <p:cTn dur="1000"/>
                                        <p:tgtEl>
                                          <p:spTgt spid="3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76" name="Shape 376"/>
        <p:cNvGrpSpPr/>
        <p:nvPr/>
      </p:nvGrpSpPr>
      <p:grpSpPr>
        <a:xfrm>
          <a:off x="0" y="0"/>
          <a:ext cx="0" cy="0"/>
          <a:chOff x="0" y="0"/>
          <a:chExt cx="0" cy="0"/>
        </a:xfrm>
      </p:grpSpPr>
      <p:pic>
        <p:nvPicPr>
          <p:cNvPr id="377" name="Google Shape;377;p31"/>
          <p:cNvPicPr preferRelativeResize="0"/>
          <p:nvPr/>
        </p:nvPicPr>
        <p:blipFill rotWithShape="1">
          <a:blip r:embed="rId3">
            <a:alphaModFix amt="20000"/>
          </a:blip>
          <a:srcRect b="0" l="0" r="0" t="0"/>
          <a:stretch/>
        </p:blipFill>
        <p:spPr>
          <a:xfrm rot="-2256096">
            <a:off x="11289801" y="1734647"/>
            <a:ext cx="10051202" cy="9184286"/>
          </a:xfrm>
          <a:prstGeom prst="rect">
            <a:avLst/>
          </a:prstGeom>
          <a:noFill/>
          <a:ln>
            <a:noFill/>
          </a:ln>
        </p:spPr>
      </p:pic>
      <p:grpSp>
        <p:nvGrpSpPr>
          <p:cNvPr id="378" name="Google Shape;378;p31"/>
          <p:cNvGrpSpPr/>
          <p:nvPr/>
        </p:nvGrpSpPr>
        <p:grpSpPr>
          <a:xfrm>
            <a:off x="804590" y="3117646"/>
            <a:ext cx="10357728" cy="5917315"/>
            <a:chOff x="0" y="-47625"/>
            <a:chExt cx="1287474" cy="860400"/>
          </a:xfrm>
        </p:grpSpPr>
        <p:sp>
          <p:nvSpPr>
            <p:cNvPr id="379" name="Google Shape;379;p31"/>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1"/>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1" name="Google Shape;381;p31"/>
          <p:cNvSpPr txBox="1"/>
          <p:nvPr/>
        </p:nvSpPr>
        <p:spPr>
          <a:xfrm>
            <a:off x="804596" y="1028700"/>
            <a:ext cx="135672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Herramienta Utilizada</a:t>
            </a:r>
            <a:endParaRPr/>
          </a:p>
        </p:txBody>
      </p:sp>
      <p:sp>
        <p:nvSpPr>
          <p:cNvPr id="382" name="Google Shape;382;p31"/>
          <p:cNvSpPr txBox="1"/>
          <p:nvPr/>
        </p:nvSpPr>
        <p:spPr>
          <a:xfrm>
            <a:off x="1303776" y="3790680"/>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Miro</a:t>
            </a:r>
            <a:endParaRPr/>
          </a:p>
        </p:txBody>
      </p:sp>
      <p:sp>
        <p:nvSpPr>
          <p:cNvPr id="383" name="Google Shape;383;p31"/>
          <p:cNvSpPr txBox="1"/>
          <p:nvPr/>
        </p:nvSpPr>
        <p:spPr>
          <a:xfrm>
            <a:off x="1303776" y="4472237"/>
            <a:ext cx="3870900" cy="24375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293D2F"/>
                </a:solidFill>
                <a:latin typeface="Lato"/>
                <a:ea typeface="Lato"/>
                <a:cs typeface="Lato"/>
                <a:sym typeface="Lato"/>
              </a:rPr>
              <a:t>Plataforma de colaboración digital diseñada para facilitar la comunicación en equipo remota y distribuida y la gestión de proyectos.</a:t>
            </a:r>
            <a:endParaRPr/>
          </a:p>
        </p:txBody>
      </p:sp>
      <p:sp>
        <p:nvSpPr>
          <p:cNvPr id="384" name="Google Shape;384;p31"/>
          <p:cNvSpPr txBox="1"/>
          <p:nvPr/>
        </p:nvSpPr>
        <p:spPr>
          <a:xfrm>
            <a:off x="13293246" y="7137478"/>
            <a:ext cx="3870900" cy="2154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t/>
            </a:r>
            <a:endParaRPr/>
          </a:p>
        </p:txBody>
      </p:sp>
      <p:pic>
        <p:nvPicPr>
          <p:cNvPr id="385" name="Google Shape;385;p31"/>
          <p:cNvPicPr preferRelativeResize="0"/>
          <p:nvPr/>
        </p:nvPicPr>
        <p:blipFill>
          <a:blip r:embed="rId4">
            <a:alphaModFix/>
          </a:blip>
          <a:stretch>
            <a:fillRect/>
          </a:stretch>
        </p:blipFill>
        <p:spPr>
          <a:xfrm>
            <a:off x="6666925" y="4258550"/>
            <a:ext cx="2864850" cy="2864850"/>
          </a:xfrm>
          <a:prstGeom prst="rect">
            <a:avLst/>
          </a:prstGeom>
          <a:solidFill>
            <a:srgbClr val="9EDD6C"/>
          </a:solid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500"/>
                                        <p:tgtEl>
                                          <p:spTgt spid="381"/>
                                        </p:tgtEl>
                                      </p:cBhvr>
                                    </p:animEffect>
                                  </p:childTnLst>
                                </p:cTn>
                              </p:par>
                              <p:par>
                                <p:cTn fill="hold" nodeType="with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par>
                                <p:cTn fill="hold" nodeType="with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par>
                                <p:cTn fill="hold" nodeType="with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500"/>
                                        <p:tgtEl>
                                          <p:spTgt spid="384"/>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85"/>
                                        </p:tgtEl>
                                        <p:attrNameLst>
                                          <p:attrName>style.visibility</p:attrName>
                                        </p:attrNameLst>
                                      </p:cBhvr>
                                      <p:to>
                                        <p:strVal val="visible"/>
                                      </p:to>
                                    </p:set>
                                    <p:animEffect filter="fade" transition="in">
                                      <p:cBhvr>
                                        <p:cTn dur="1000"/>
                                        <p:tgtEl>
                                          <p:spTgt spid="3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95" name="Shape 95"/>
        <p:cNvGrpSpPr/>
        <p:nvPr/>
      </p:nvGrpSpPr>
      <p:grpSpPr>
        <a:xfrm>
          <a:off x="0" y="0"/>
          <a:ext cx="0" cy="0"/>
          <a:chOff x="0" y="0"/>
          <a:chExt cx="0" cy="0"/>
        </a:xfrm>
      </p:grpSpPr>
      <p:grpSp>
        <p:nvGrpSpPr>
          <p:cNvPr id="96" name="Google Shape;96;p14"/>
          <p:cNvGrpSpPr/>
          <p:nvPr/>
        </p:nvGrpSpPr>
        <p:grpSpPr>
          <a:xfrm>
            <a:off x="1062502" y="3669407"/>
            <a:ext cx="7701344" cy="5588893"/>
            <a:chOff x="0" y="-47625"/>
            <a:chExt cx="1565821" cy="1136322"/>
          </a:xfrm>
        </p:grpSpPr>
        <p:sp>
          <p:nvSpPr>
            <p:cNvPr id="97" name="Google Shape;97;p14"/>
            <p:cNvSpPr/>
            <p:nvPr/>
          </p:nvSpPr>
          <p:spPr>
            <a:xfrm>
              <a:off x="0" y="0"/>
              <a:ext cx="1565821" cy="1088697"/>
            </a:xfrm>
            <a:custGeom>
              <a:rect b="b" l="l" r="r" t="t"/>
              <a:pathLst>
                <a:path extrusionOk="0" h="1088697" w="1565821">
                  <a:moveTo>
                    <a:pt x="51269" y="0"/>
                  </a:moveTo>
                  <a:lnTo>
                    <a:pt x="1514553" y="0"/>
                  </a:lnTo>
                  <a:cubicBezTo>
                    <a:pt x="1528150" y="0"/>
                    <a:pt x="1541191" y="5402"/>
                    <a:pt x="1550805" y="15016"/>
                  </a:cubicBezTo>
                  <a:cubicBezTo>
                    <a:pt x="1560420" y="24631"/>
                    <a:pt x="1565821" y="37671"/>
                    <a:pt x="1565821" y="51269"/>
                  </a:cubicBezTo>
                  <a:lnTo>
                    <a:pt x="1565821" y="1037428"/>
                  </a:lnTo>
                  <a:cubicBezTo>
                    <a:pt x="1565821" y="1051026"/>
                    <a:pt x="1560420" y="1064066"/>
                    <a:pt x="1550805" y="1073681"/>
                  </a:cubicBezTo>
                  <a:cubicBezTo>
                    <a:pt x="1541191" y="1083296"/>
                    <a:pt x="1528150" y="1088697"/>
                    <a:pt x="1514553" y="1088697"/>
                  </a:cubicBezTo>
                  <a:lnTo>
                    <a:pt x="51269" y="1088697"/>
                  </a:lnTo>
                  <a:cubicBezTo>
                    <a:pt x="37671" y="1088697"/>
                    <a:pt x="24631" y="1083296"/>
                    <a:pt x="15016" y="1073681"/>
                  </a:cubicBezTo>
                  <a:cubicBezTo>
                    <a:pt x="5402" y="1064066"/>
                    <a:pt x="0" y="1051026"/>
                    <a:pt x="0" y="1037428"/>
                  </a:cubicBezTo>
                  <a:lnTo>
                    <a:pt x="0" y="51269"/>
                  </a:lnTo>
                  <a:cubicBezTo>
                    <a:pt x="0" y="37671"/>
                    <a:pt x="5402" y="24631"/>
                    <a:pt x="15016" y="15016"/>
                  </a:cubicBezTo>
                  <a:cubicBezTo>
                    <a:pt x="24631" y="5402"/>
                    <a:pt x="37671" y="0"/>
                    <a:pt x="51269"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4"/>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pic>
        <p:nvPicPr>
          <p:cNvPr id="99" name="Google Shape;99;p14"/>
          <p:cNvPicPr preferRelativeResize="0"/>
          <p:nvPr/>
        </p:nvPicPr>
        <p:blipFill rotWithShape="1">
          <a:blip r:embed="rId3">
            <a:alphaModFix/>
          </a:blip>
          <a:srcRect b="28906" l="0" r="0" t="28906"/>
          <a:stretch/>
        </p:blipFill>
        <p:spPr>
          <a:xfrm>
            <a:off x="0" y="0"/>
            <a:ext cx="18288000" cy="5143500"/>
          </a:xfrm>
          <a:prstGeom prst="rect">
            <a:avLst/>
          </a:prstGeom>
          <a:noFill/>
          <a:ln>
            <a:noFill/>
          </a:ln>
        </p:spPr>
      </p:pic>
      <p:sp>
        <p:nvSpPr>
          <p:cNvPr id="100" name="Google Shape;100;p14"/>
          <p:cNvSpPr txBox="1"/>
          <p:nvPr/>
        </p:nvSpPr>
        <p:spPr>
          <a:xfrm>
            <a:off x="10243309" y="6422158"/>
            <a:ext cx="69639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Bienvenidos</a:t>
            </a:r>
            <a:endParaRPr/>
          </a:p>
        </p:txBody>
      </p:sp>
      <p:sp>
        <p:nvSpPr>
          <p:cNvPr id="101" name="Google Shape;101;p14"/>
          <p:cNvSpPr txBox="1"/>
          <p:nvPr/>
        </p:nvSpPr>
        <p:spPr>
          <a:xfrm>
            <a:off x="1877200" y="5794998"/>
            <a:ext cx="5883900" cy="19395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FFFFFF"/>
                </a:solidFill>
                <a:latin typeface="Lato"/>
                <a:ea typeface="Lato"/>
                <a:cs typeface="Lato"/>
                <a:sym typeface="Lato"/>
              </a:rPr>
              <a:t>Somos Lautaro Petrigh y Lucio E. Canessa, futuros ingenieros en </a:t>
            </a:r>
            <a:r>
              <a:rPr lang="en-US" sz="3500">
                <a:solidFill>
                  <a:srgbClr val="FFFFFF"/>
                </a:solidFill>
                <a:latin typeface="Lato"/>
                <a:ea typeface="Lato"/>
                <a:cs typeface="Lato"/>
                <a:sym typeface="Lato"/>
              </a:rPr>
              <a:t>Computación</a:t>
            </a:r>
            <a:r>
              <a:rPr lang="en-US" sz="3500">
                <a:solidFill>
                  <a:srgbClr val="FFFFFF"/>
                </a:solidFill>
                <a:latin typeface="Lato"/>
                <a:ea typeface="Lato"/>
                <a:cs typeface="Lato"/>
                <a:sym typeface="Lato"/>
              </a:rPr>
              <a: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gtEl>
                                        <p:attrNameLst>
                                          <p:attrName>style.visibility</p:attrName>
                                        </p:attrNameLst>
                                      </p:cBhvr>
                                      <p:to>
                                        <p:strVal val="visible"/>
                                      </p:to>
                                    </p:set>
                                    <p:animEffect filter="fade" transition="in">
                                      <p:cBhvr>
                                        <p:cTn dur="500"/>
                                        <p:tgtEl>
                                          <p:spTgt spid="101"/>
                                        </p:tgtEl>
                                      </p:cBhvr>
                                    </p:animEffect>
                                  </p:childTnLst>
                                </p:cTn>
                              </p:par>
                              <p:par>
                                <p:cTn fill="hold" nodeType="withEffect" presetClass="entr" presetID="10" presetSubtype="0">
                                  <p:stCondLst>
                                    <p:cond delay="0"/>
                                  </p:stCondLst>
                                  <p:childTnLst>
                                    <p:set>
                                      <p:cBhvr>
                                        <p:cTn dur="1" fill="hold">
                                          <p:stCondLst>
                                            <p:cond delay="0"/>
                                          </p:stCondLst>
                                        </p:cTn>
                                        <p:tgtEl>
                                          <p:spTgt spid="100"/>
                                        </p:tgtEl>
                                        <p:attrNameLst>
                                          <p:attrName>style.visibility</p:attrName>
                                        </p:attrNameLst>
                                      </p:cBhvr>
                                      <p:to>
                                        <p:strVal val="visible"/>
                                      </p:to>
                                    </p:set>
                                    <p:animEffect filter="fade" transition="in">
                                      <p:cBhvr>
                                        <p:cTn dur="500"/>
                                        <p:tgtEl>
                                          <p:spTgt spid="100"/>
                                        </p:tgtEl>
                                      </p:cBhvr>
                                    </p:animEffect>
                                  </p:childTnLst>
                                </p:cTn>
                              </p:par>
                              <p:par>
                                <p:cTn fill="hold" nodeType="withEffect" presetClass="entr" presetID="10" presetSubtype="0">
                                  <p:stCondLst>
                                    <p:cond delay="0"/>
                                  </p:stCondLst>
                                  <p:childTnLst>
                                    <p:set>
                                      <p:cBhvr>
                                        <p:cTn dur="1" fill="hold">
                                          <p:stCondLst>
                                            <p:cond delay="0"/>
                                          </p:stCondLst>
                                        </p:cTn>
                                        <p:tgtEl>
                                          <p:spTgt spid="96"/>
                                        </p:tgtEl>
                                        <p:attrNameLst>
                                          <p:attrName>style.visibility</p:attrName>
                                        </p:attrNameLst>
                                      </p:cBhvr>
                                      <p:to>
                                        <p:strVal val="visible"/>
                                      </p:to>
                                    </p:set>
                                    <p:animEffect filter="fade" transition="in">
                                      <p:cBhvr>
                                        <p:cTn dur="500"/>
                                        <p:tgtEl>
                                          <p:spTgt spid="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389" name="Shape 389"/>
        <p:cNvGrpSpPr/>
        <p:nvPr/>
      </p:nvGrpSpPr>
      <p:grpSpPr>
        <a:xfrm>
          <a:off x="0" y="0"/>
          <a:ext cx="0" cy="0"/>
          <a:chOff x="0" y="0"/>
          <a:chExt cx="0" cy="0"/>
        </a:xfrm>
      </p:grpSpPr>
      <p:pic>
        <p:nvPicPr>
          <p:cNvPr id="390" name="Google Shape;390;p32"/>
          <p:cNvPicPr preferRelativeResize="0"/>
          <p:nvPr/>
        </p:nvPicPr>
        <p:blipFill rotWithShape="1">
          <a:blip r:embed="rId3">
            <a:alphaModFix amt="20000"/>
          </a:blip>
          <a:srcRect b="0" l="0" r="0" t="0"/>
          <a:stretch/>
        </p:blipFill>
        <p:spPr>
          <a:xfrm rot="-2256096">
            <a:off x="11289801" y="1734647"/>
            <a:ext cx="10051202" cy="9184286"/>
          </a:xfrm>
          <a:prstGeom prst="rect">
            <a:avLst/>
          </a:prstGeom>
          <a:noFill/>
          <a:ln>
            <a:noFill/>
          </a:ln>
        </p:spPr>
      </p:pic>
      <p:grpSp>
        <p:nvGrpSpPr>
          <p:cNvPr id="391" name="Google Shape;391;p32"/>
          <p:cNvGrpSpPr/>
          <p:nvPr/>
        </p:nvGrpSpPr>
        <p:grpSpPr>
          <a:xfrm>
            <a:off x="1169750" y="1380375"/>
            <a:ext cx="6093228" cy="5053645"/>
            <a:chOff x="0" y="-47625"/>
            <a:chExt cx="1287474" cy="860400"/>
          </a:xfrm>
        </p:grpSpPr>
        <p:sp>
          <p:nvSpPr>
            <p:cNvPr id="392" name="Google Shape;392;p32"/>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3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94" name="Google Shape;394;p32"/>
          <p:cNvGrpSpPr/>
          <p:nvPr/>
        </p:nvGrpSpPr>
        <p:grpSpPr>
          <a:xfrm>
            <a:off x="9989300" y="1201224"/>
            <a:ext cx="6582116" cy="5316326"/>
            <a:chOff x="0" y="-47625"/>
            <a:chExt cx="1250687" cy="860400"/>
          </a:xfrm>
        </p:grpSpPr>
        <p:sp>
          <p:nvSpPr>
            <p:cNvPr id="395" name="Google Shape;395;p32"/>
            <p:cNvSpPr/>
            <p:nvPr/>
          </p:nvSpPr>
          <p:spPr>
            <a:xfrm>
              <a:off x="0" y="0"/>
              <a:ext cx="1250687" cy="675965"/>
            </a:xfrm>
            <a:custGeom>
              <a:rect b="b" l="l" r="r" t="t"/>
              <a:pathLst>
                <a:path extrusionOk="0" h="675965" w="1250687">
                  <a:moveTo>
                    <a:pt x="83146" y="0"/>
                  </a:moveTo>
                  <a:lnTo>
                    <a:pt x="1167541" y="0"/>
                  </a:lnTo>
                  <a:cubicBezTo>
                    <a:pt x="1213461" y="0"/>
                    <a:pt x="1250687" y="37226"/>
                    <a:pt x="1250687" y="83146"/>
                  </a:cubicBezTo>
                  <a:lnTo>
                    <a:pt x="1250687" y="592819"/>
                  </a:lnTo>
                  <a:cubicBezTo>
                    <a:pt x="1250687" y="638739"/>
                    <a:pt x="1213461" y="675965"/>
                    <a:pt x="1167541" y="675965"/>
                  </a:cubicBezTo>
                  <a:lnTo>
                    <a:pt x="83146" y="675965"/>
                  </a:lnTo>
                  <a:cubicBezTo>
                    <a:pt x="37226" y="675965"/>
                    <a:pt x="0" y="638739"/>
                    <a:pt x="0" y="592819"/>
                  </a:cubicBezTo>
                  <a:lnTo>
                    <a:pt x="0" y="83146"/>
                  </a:lnTo>
                  <a:cubicBezTo>
                    <a:pt x="0" y="37226"/>
                    <a:pt x="37226" y="0"/>
                    <a:pt x="8314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97" name="Google Shape;397;p32"/>
          <p:cNvGrpSpPr/>
          <p:nvPr/>
        </p:nvGrpSpPr>
        <p:grpSpPr>
          <a:xfrm>
            <a:off x="9994150" y="5662575"/>
            <a:ext cx="6468553" cy="5194751"/>
            <a:chOff x="0" y="-47625"/>
            <a:chExt cx="1250687" cy="860400"/>
          </a:xfrm>
        </p:grpSpPr>
        <p:sp>
          <p:nvSpPr>
            <p:cNvPr id="398" name="Google Shape;398;p32"/>
            <p:cNvSpPr/>
            <p:nvPr/>
          </p:nvSpPr>
          <p:spPr>
            <a:xfrm>
              <a:off x="0" y="0"/>
              <a:ext cx="1250687" cy="675965"/>
            </a:xfrm>
            <a:custGeom>
              <a:rect b="b" l="l" r="r" t="t"/>
              <a:pathLst>
                <a:path extrusionOk="0" h="675965" w="1250687">
                  <a:moveTo>
                    <a:pt x="83146" y="0"/>
                  </a:moveTo>
                  <a:lnTo>
                    <a:pt x="1167541" y="0"/>
                  </a:lnTo>
                  <a:cubicBezTo>
                    <a:pt x="1213461" y="0"/>
                    <a:pt x="1250687" y="37226"/>
                    <a:pt x="1250687" y="83146"/>
                  </a:cubicBezTo>
                  <a:lnTo>
                    <a:pt x="1250687" y="592819"/>
                  </a:lnTo>
                  <a:cubicBezTo>
                    <a:pt x="1250687" y="638739"/>
                    <a:pt x="1213461" y="675965"/>
                    <a:pt x="1167541" y="675965"/>
                  </a:cubicBezTo>
                  <a:lnTo>
                    <a:pt x="83146" y="675965"/>
                  </a:lnTo>
                  <a:cubicBezTo>
                    <a:pt x="37226" y="675965"/>
                    <a:pt x="0" y="638739"/>
                    <a:pt x="0" y="592819"/>
                  </a:cubicBezTo>
                  <a:lnTo>
                    <a:pt x="0" y="83146"/>
                  </a:lnTo>
                  <a:cubicBezTo>
                    <a:pt x="0" y="37226"/>
                    <a:pt x="37226" y="0"/>
                    <a:pt x="83146"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3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0" name="Google Shape;400;p32"/>
          <p:cNvSpPr txBox="1"/>
          <p:nvPr/>
        </p:nvSpPr>
        <p:spPr>
          <a:xfrm>
            <a:off x="4169696" y="138750"/>
            <a:ext cx="135672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Varias vistas</a:t>
            </a:r>
            <a:endParaRPr/>
          </a:p>
        </p:txBody>
      </p:sp>
      <p:sp>
        <p:nvSpPr>
          <p:cNvPr id="401" name="Google Shape;401;p32"/>
          <p:cNvSpPr txBox="1"/>
          <p:nvPr/>
        </p:nvSpPr>
        <p:spPr>
          <a:xfrm>
            <a:off x="1430526" y="1726443"/>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Inicio de sesión</a:t>
            </a:r>
            <a:endParaRPr/>
          </a:p>
        </p:txBody>
      </p:sp>
      <p:grpSp>
        <p:nvGrpSpPr>
          <p:cNvPr id="402" name="Google Shape;402;p32"/>
          <p:cNvGrpSpPr/>
          <p:nvPr/>
        </p:nvGrpSpPr>
        <p:grpSpPr>
          <a:xfrm>
            <a:off x="1169750" y="5667650"/>
            <a:ext cx="6093228" cy="5194751"/>
            <a:chOff x="0" y="-47625"/>
            <a:chExt cx="1287474" cy="860400"/>
          </a:xfrm>
        </p:grpSpPr>
        <p:sp>
          <p:nvSpPr>
            <p:cNvPr id="403" name="Google Shape;403;p32"/>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5" name="Google Shape;405;p32"/>
          <p:cNvSpPr txBox="1"/>
          <p:nvPr/>
        </p:nvSpPr>
        <p:spPr>
          <a:xfrm>
            <a:off x="10305802" y="1625304"/>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EDECEC"/>
                </a:solidFill>
                <a:latin typeface="Lato"/>
                <a:ea typeface="Lato"/>
                <a:cs typeface="Lato"/>
                <a:sym typeface="Lato"/>
              </a:rPr>
              <a:t>Página</a:t>
            </a:r>
            <a:r>
              <a:rPr b="1" lang="en-US" sz="3499">
                <a:solidFill>
                  <a:srgbClr val="EDECEC"/>
                </a:solidFill>
                <a:latin typeface="Lato"/>
                <a:ea typeface="Lato"/>
                <a:cs typeface="Lato"/>
                <a:sym typeface="Lato"/>
              </a:rPr>
              <a:t> de inicio</a:t>
            </a:r>
            <a:endParaRPr/>
          </a:p>
        </p:txBody>
      </p:sp>
      <p:sp>
        <p:nvSpPr>
          <p:cNvPr id="406" name="Google Shape;406;p32"/>
          <p:cNvSpPr txBox="1"/>
          <p:nvPr/>
        </p:nvSpPr>
        <p:spPr>
          <a:xfrm>
            <a:off x="1500280" y="6110823"/>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EDECEC"/>
                </a:solidFill>
                <a:latin typeface="Lato"/>
                <a:ea typeface="Lato"/>
                <a:cs typeface="Lato"/>
                <a:sym typeface="Lato"/>
              </a:rPr>
              <a:t>Añadir una receta</a:t>
            </a:r>
            <a:endParaRPr/>
          </a:p>
        </p:txBody>
      </p:sp>
      <p:sp>
        <p:nvSpPr>
          <p:cNvPr id="407" name="Google Shape;407;p32"/>
          <p:cNvSpPr txBox="1"/>
          <p:nvPr/>
        </p:nvSpPr>
        <p:spPr>
          <a:xfrm>
            <a:off x="10305794" y="6080198"/>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Editar stock</a:t>
            </a:r>
            <a:endParaRPr/>
          </a:p>
        </p:txBody>
      </p:sp>
      <p:sp>
        <p:nvSpPr>
          <p:cNvPr id="408" name="Google Shape;408;p32"/>
          <p:cNvSpPr txBox="1"/>
          <p:nvPr/>
        </p:nvSpPr>
        <p:spPr>
          <a:xfrm>
            <a:off x="13293246" y="7137478"/>
            <a:ext cx="3870900" cy="2154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t/>
            </a:r>
            <a:endParaRPr/>
          </a:p>
        </p:txBody>
      </p:sp>
      <p:pic>
        <p:nvPicPr>
          <p:cNvPr id="409" name="Google Shape;409;p32"/>
          <p:cNvPicPr preferRelativeResize="0"/>
          <p:nvPr/>
        </p:nvPicPr>
        <p:blipFill>
          <a:blip r:embed="rId4">
            <a:alphaModFix/>
          </a:blip>
          <a:stretch>
            <a:fillRect/>
          </a:stretch>
        </p:blipFill>
        <p:spPr>
          <a:xfrm>
            <a:off x="1938612" y="2366075"/>
            <a:ext cx="4555500" cy="3138700"/>
          </a:xfrm>
          <a:prstGeom prst="rect">
            <a:avLst/>
          </a:prstGeom>
          <a:noFill/>
          <a:ln>
            <a:noFill/>
          </a:ln>
        </p:spPr>
      </p:pic>
      <p:pic>
        <p:nvPicPr>
          <p:cNvPr id="410" name="Google Shape;410;p32"/>
          <p:cNvPicPr preferRelativeResize="0"/>
          <p:nvPr/>
        </p:nvPicPr>
        <p:blipFill>
          <a:blip r:embed="rId5">
            <a:alphaModFix/>
          </a:blip>
          <a:stretch>
            <a:fillRect/>
          </a:stretch>
        </p:blipFill>
        <p:spPr>
          <a:xfrm>
            <a:off x="10846700" y="2264950"/>
            <a:ext cx="4867325" cy="3296470"/>
          </a:xfrm>
          <a:prstGeom prst="rect">
            <a:avLst/>
          </a:prstGeom>
          <a:noFill/>
          <a:ln>
            <a:noFill/>
          </a:ln>
        </p:spPr>
      </p:pic>
      <p:pic>
        <p:nvPicPr>
          <p:cNvPr id="411" name="Google Shape;411;p32"/>
          <p:cNvPicPr preferRelativeResize="0"/>
          <p:nvPr/>
        </p:nvPicPr>
        <p:blipFill>
          <a:blip r:embed="rId6">
            <a:alphaModFix/>
          </a:blip>
          <a:stretch>
            <a:fillRect/>
          </a:stretch>
        </p:blipFill>
        <p:spPr>
          <a:xfrm>
            <a:off x="1781675" y="6755100"/>
            <a:ext cx="4555500" cy="3084902"/>
          </a:xfrm>
          <a:prstGeom prst="rect">
            <a:avLst/>
          </a:prstGeom>
          <a:noFill/>
          <a:ln>
            <a:noFill/>
          </a:ln>
        </p:spPr>
      </p:pic>
      <p:pic>
        <p:nvPicPr>
          <p:cNvPr id="412" name="Google Shape;412;p32"/>
          <p:cNvPicPr preferRelativeResize="0"/>
          <p:nvPr/>
        </p:nvPicPr>
        <p:blipFill>
          <a:blip r:embed="rId7">
            <a:alphaModFix/>
          </a:blip>
          <a:stretch>
            <a:fillRect/>
          </a:stretch>
        </p:blipFill>
        <p:spPr>
          <a:xfrm>
            <a:off x="10771020" y="6649313"/>
            <a:ext cx="4859880" cy="3296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0"/>
                                        </p:tgtEl>
                                        <p:attrNameLst>
                                          <p:attrName>style.visibility</p:attrName>
                                        </p:attrNameLst>
                                      </p:cBhvr>
                                      <p:to>
                                        <p:strVal val="visible"/>
                                      </p:to>
                                    </p:set>
                                    <p:animEffect filter="fade" transition="in">
                                      <p:cBhvr>
                                        <p:cTn dur="500"/>
                                        <p:tgtEl>
                                          <p:spTgt spid="400"/>
                                        </p:tgtEl>
                                      </p:cBhvr>
                                    </p:animEffect>
                                  </p:childTnLst>
                                </p:cTn>
                              </p:par>
                              <p:par>
                                <p:cTn fill="hold" nodeType="withEffect" presetClass="entr" presetID="10" presetSubtype="0">
                                  <p:stCondLst>
                                    <p:cond delay="0"/>
                                  </p:stCondLst>
                                  <p:childTnLst>
                                    <p:set>
                                      <p:cBhvr>
                                        <p:cTn dur="1" fill="hold">
                                          <p:stCondLst>
                                            <p:cond delay="0"/>
                                          </p:stCondLst>
                                        </p:cTn>
                                        <p:tgtEl>
                                          <p:spTgt spid="401"/>
                                        </p:tgtEl>
                                        <p:attrNameLst>
                                          <p:attrName>style.visibility</p:attrName>
                                        </p:attrNameLst>
                                      </p:cBhvr>
                                      <p:to>
                                        <p:strVal val="visible"/>
                                      </p:to>
                                    </p:set>
                                    <p:animEffect filter="fade" transition="in">
                                      <p:cBhvr>
                                        <p:cTn dur="500"/>
                                        <p:tgtEl>
                                          <p:spTgt spid="401"/>
                                        </p:tgtEl>
                                      </p:cBhvr>
                                    </p:animEffect>
                                  </p:childTnLst>
                                </p:cTn>
                              </p:par>
                              <p:par>
                                <p:cTn fill="hold" nodeType="with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500"/>
                                        <p:tgtEl>
                                          <p:spTgt spid="405"/>
                                        </p:tgtEl>
                                      </p:cBhvr>
                                    </p:animEffect>
                                  </p:childTnLst>
                                </p:cTn>
                              </p:par>
                              <p:par>
                                <p:cTn fill="hold" nodeType="withEffect" presetClass="entr" presetID="10" presetSubtype="0">
                                  <p:stCondLst>
                                    <p:cond delay="0"/>
                                  </p:stCondLst>
                                  <p:childTnLst>
                                    <p:set>
                                      <p:cBhvr>
                                        <p:cTn dur="1" fill="hold">
                                          <p:stCondLst>
                                            <p:cond delay="0"/>
                                          </p:stCondLst>
                                        </p:cTn>
                                        <p:tgtEl>
                                          <p:spTgt spid="406"/>
                                        </p:tgtEl>
                                        <p:attrNameLst>
                                          <p:attrName>style.visibility</p:attrName>
                                        </p:attrNameLst>
                                      </p:cBhvr>
                                      <p:to>
                                        <p:strVal val="visible"/>
                                      </p:to>
                                    </p:set>
                                    <p:animEffect filter="fade" transition="in">
                                      <p:cBhvr>
                                        <p:cTn dur="500"/>
                                        <p:tgtEl>
                                          <p:spTgt spid="406"/>
                                        </p:tgtEl>
                                      </p:cBhvr>
                                    </p:animEffect>
                                  </p:childTnLst>
                                </p:cTn>
                              </p:par>
                              <p:par>
                                <p:cTn fill="hold" nodeType="withEffect" presetClass="entr" presetID="10" presetSubtype="0">
                                  <p:stCondLst>
                                    <p:cond delay="0"/>
                                  </p:stCondLst>
                                  <p:childTnLst>
                                    <p:set>
                                      <p:cBhvr>
                                        <p:cTn dur="1" fill="hold">
                                          <p:stCondLst>
                                            <p:cond delay="0"/>
                                          </p:stCondLst>
                                        </p:cTn>
                                        <p:tgtEl>
                                          <p:spTgt spid="407"/>
                                        </p:tgtEl>
                                        <p:attrNameLst>
                                          <p:attrName>style.visibility</p:attrName>
                                        </p:attrNameLst>
                                      </p:cBhvr>
                                      <p:to>
                                        <p:strVal val="visible"/>
                                      </p:to>
                                    </p:set>
                                    <p:animEffect filter="fade" transition="in">
                                      <p:cBhvr>
                                        <p:cTn dur="500"/>
                                        <p:tgtEl>
                                          <p:spTgt spid="407"/>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09"/>
                                        </p:tgtEl>
                                        <p:attrNameLst>
                                          <p:attrName>style.visibility</p:attrName>
                                        </p:attrNameLst>
                                      </p:cBhvr>
                                      <p:to>
                                        <p:strVal val="visible"/>
                                      </p:to>
                                    </p:set>
                                    <p:animEffect filter="fade" transition="in">
                                      <p:cBhvr>
                                        <p:cTn dur="1000"/>
                                        <p:tgtEl>
                                          <p:spTgt spid="409"/>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410"/>
                                        </p:tgtEl>
                                        <p:attrNameLst>
                                          <p:attrName>style.visibility</p:attrName>
                                        </p:attrNameLst>
                                      </p:cBhvr>
                                      <p:to>
                                        <p:strVal val="visible"/>
                                      </p:to>
                                    </p:set>
                                    <p:animEffect filter="fade" transition="in">
                                      <p:cBhvr>
                                        <p:cTn dur="1000"/>
                                        <p:tgtEl>
                                          <p:spTgt spid="410"/>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411"/>
                                        </p:tgtEl>
                                        <p:attrNameLst>
                                          <p:attrName>style.visibility</p:attrName>
                                        </p:attrNameLst>
                                      </p:cBhvr>
                                      <p:to>
                                        <p:strVal val="visible"/>
                                      </p:to>
                                    </p:set>
                                    <p:animEffect filter="fade" transition="in">
                                      <p:cBhvr>
                                        <p:cTn dur="1000"/>
                                        <p:tgtEl>
                                          <p:spTgt spid="411"/>
                                        </p:tgtEl>
                                      </p:cBhvr>
                                    </p:animEffect>
                                  </p:childTnLst>
                                </p:cTn>
                              </p:par>
                            </p:childTnLst>
                          </p:cTn>
                        </p:par>
                        <p:par>
                          <p:cTn fill="hold">
                            <p:stCondLst>
                              <p:cond delay="3500"/>
                            </p:stCondLst>
                            <p:childTnLst>
                              <p:par>
                                <p:cTn fill="hold" nodeType="after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1000"/>
                                        <p:tgtEl>
                                          <p:spTgt spid="4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16" name="Shape 416"/>
        <p:cNvGrpSpPr/>
        <p:nvPr/>
      </p:nvGrpSpPr>
      <p:grpSpPr>
        <a:xfrm>
          <a:off x="0" y="0"/>
          <a:ext cx="0" cy="0"/>
          <a:chOff x="0" y="0"/>
          <a:chExt cx="0" cy="0"/>
        </a:xfrm>
      </p:grpSpPr>
      <p:pic>
        <p:nvPicPr>
          <p:cNvPr id="417" name="Google Shape;417;p33"/>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418" name="Google Shape;418;p33"/>
          <p:cNvSpPr txBox="1"/>
          <p:nvPr/>
        </p:nvSpPr>
        <p:spPr>
          <a:xfrm>
            <a:off x="9322963" y="4258810"/>
            <a:ext cx="5492700" cy="9231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SEGUNDA </a:t>
            </a:r>
            <a:r>
              <a:rPr b="1" lang="en-US" sz="2499">
                <a:solidFill>
                  <a:srgbClr val="336430"/>
                </a:solidFill>
                <a:latin typeface="Lato"/>
                <a:ea typeface="Lato"/>
                <a:cs typeface="Lato"/>
                <a:sym typeface="Lato"/>
              </a:rPr>
              <a:t>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UML.</a:t>
            </a:r>
            <a:endParaRPr/>
          </a:p>
        </p:txBody>
      </p:sp>
      <p:sp>
        <p:nvSpPr>
          <p:cNvPr id="419" name="Google Shape;419;p33"/>
          <p:cNvSpPr txBox="1"/>
          <p:nvPr/>
        </p:nvSpPr>
        <p:spPr>
          <a:xfrm>
            <a:off x="9435813" y="6186618"/>
            <a:ext cx="6615600" cy="8865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Convertir el análisis anterior a un esquema representativo </a:t>
            </a:r>
            <a:r>
              <a:rPr lang="en-US" sz="2400">
                <a:solidFill>
                  <a:srgbClr val="293D2F"/>
                </a:solidFill>
                <a:latin typeface="Lato"/>
                <a:ea typeface="Lato"/>
                <a:cs typeface="Lato"/>
                <a:sym typeface="Lato"/>
              </a:rPr>
              <a:t>informático</a:t>
            </a:r>
            <a:r>
              <a:rPr lang="en-US" sz="2400">
                <a:solidFill>
                  <a:srgbClr val="293D2F"/>
                </a:solidFill>
                <a:latin typeface="Lato"/>
                <a:ea typeface="Lato"/>
                <a:cs typeface="Lato"/>
                <a:sym typeface="Lato"/>
              </a:rPr>
              <a:t>.</a:t>
            </a:r>
            <a:endParaRPr/>
          </a:p>
        </p:txBody>
      </p:sp>
      <p:sp>
        <p:nvSpPr>
          <p:cNvPr id="420" name="Google Shape;420;p33"/>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1" name="Google Shape;421;p33"/>
          <p:cNvGrpSpPr/>
          <p:nvPr/>
        </p:nvGrpSpPr>
        <p:grpSpPr>
          <a:xfrm rot="5400000">
            <a:off x="1649974" y="1222747"/>
            <a:ext cx="4622217" cy="4790833"/>
            <a:chOff x="0" y="-47625"/>
            <a:chExt cx="1217366" cy="1261775"/>
          </a:xfrm>
        </p:grpSpPr>
        <p:sp>
          <p:nvSpPr>
            <p:cNvPr id="422" name="Google Shape;422;p33"/>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33"/>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4" name="Google Shape;424;p33"/>
          <p:cNvSpPr txBox="1"/>
          <p:nvPr/>
        </p:nvSpPr>
        <p:spPr>
          <a:xfrm>
            <a:off x="1960874" y="1540211"/>
            <a:ext cx="38196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Modelo de </a:t>
            </a:r>
            <a:endParaRPr sz="9000">
              <a:solidFill>
                <a:srgbClr val="293D2F"/>
              </a:solidFill>
              <a:latin typeface="Francois One"/>
              <a:ea typeface="Francois One"/>
              <a:cs typeface="Francois One"/>
              <a:sym typeface="Francois One"/>
            </a:endParaRPr>
          </a:p>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Objetos</a:t>
            </a:r>
            <a:endParaRPr sz="9000">
              <a:solidFill>
                <a:srgbClr val="293D2F"/>
              </a:solidFill>
              <a:latin typeface="Francois One"/>
              <a:ea typeface="Francois One"/>
              <a:cs typeface="Francois One"/>
              <a:sym typeface="Francois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4"/>
                                        </p:tgtEl>
                                        <p:attrNameLst>
                                          <p:attrName>style.visibility</p:attrName>
                                        </p:attrNameLst>
                                      </p:cBhvr>
                                      <p:to>
                                        <p:strVal val="visible"/>
                                      </p:to>
                                    </p:set>
                                    <p:animEffect filter="fade" transition="in">
                                      <p:cBhvr>
                                        <p:cTn dur="500"/>
                                        <p:tgtEl>
                                          <p:spTgt spid="424"/>
                                        </p:tgtEl>
                                      </p:cBhvr>
                                    </p:animEffect>
                                  </p:childTnLst>
                                </p:cTn>
                              </p:par>
                              <p:par>
                                <p:cTn fill="hold" nodeType="withEffect" presetClass="entr" presetID="10" presetSubtype="0">
                                  <p:stCondLst>
                                    <p:cond delay="0"/>
                                  </p:stCondLst>
                                  <p:childTnLst>
                                    <p:set>
                                      <p:cBhvr>
                                        <p:cTn dur="1" fill="hold">
                                          <p:stCondLst>
                                            <p:cond delay="0"/>
                                          </p:stCondLst>
                                        </p:cTn>
                                        <p:tgtEl>
                                          <p:spTgt spid="421"/>
                                        </p:tgtEl>
                                        <p:attrNameLst>
                                          <p:attrName>style.visibility</p:attrName>
                                        </p:attrNameLst>
                                      </p:cBhvr>
                                      <p:to>
                                        <p:strVal val="visible"/>
                                      </p:to>
                                    </p:set>
                                    <p:animEffect filter="fade" transition="in">
                                      <p:cBhvr>
                                        <p:cTn dur="500"/>
                                        <p:tgtEl>
                                          <p:spTgt spid="421"/>
                                        </p:tgtEl>
                                      </p:cBhvr>
                                    </p:animEffect>
                                  </p:childTnLst>
                                </p:cTn>
                              </p:par>
                              <p:par>
                                <p:cTn fill="hold" nodeType="withEffect" presetClass="entr" presetID="10" presetSubtype="0">
                                  <p:stCondLst>
                                    <p:cond delay="0"/>
                                  </p:stCondLst>
                                  <p:childTnLst>
                                    <p:set>
                                      <p:cBhvr>
                                        <p:cTn dur="1" fill="hold">
                                          <p:stCondLst>
                                            <p:cond delay="0"/>
                                          </p:stCondLst>
                                        </p:cTn>
                                        <p:tgtEl>
                                          <p:spTgt spid="418"/>
                                        </p:tgtEl>
                                        <p:attrNameLst>
                                          <p:attrName>style.visibility</p:attrName>
                                        </p:attrNameLst>
                                      </p:cBhvr>
                                      <p:to>
                                        <p:strVal val="visible"/>
                                      </p:to>
                                    </p:set>
                                    <p:animEffect filter="fade" transition="in">
                                      <p:cBhvr>
                                        <p:cTn dur="500"/>
                                        <p:tgtEl>
                                          <p:spTgt spid="418"/>
                                        </p:tgtEl>
                                      </p:cBhvr>
                                    </p:animEffect>
                                  </p:childTnLst>
                                </p:cTn>
                              </p:par>
                              <p:par>
                                <p:cTn fill="hold" nodeType="withEffect" presetClass="entr" presetID="10" presetSubtype="0">
                                  <p:stCondLst>
                                    <p:cond delay="0"/>
                                  </p:stCondLst>
                                  <p:childTnLst>
                                    <p:set>
                                      <p:cBhvr>
                                        <p:cTn dur="1" fill="hold">
                                          <p:stCondLst>
                                            <p:cond delay="0"/>
                                          </p:stCondLst>
                                        </p:cTn>
                                        <p:tgtEl>
                                          <p:spTgt spid="419"/>
                                        </p:tgtEl>
                                        <p:attrNameLst>
                                          <p:attrName>style.visibility</p:attrName>
                                        </p:attrNameLst>
                                      </p:cBhvr>
                                      <p:to>
                                        <p:strVal val="visible"/>
                                      </p:to>
                                    </p:set>
                                    <p:animEffect filter="fade" transition="in">
                                      <p:cBhvr>
                                        <p:cTn dur="500"/>
                                        <p:tgtEl>
                                          <p:spTgt spid="4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28" name="Shape 428"/>
        <p:cNvGrpSpPr/>
        <p:nvPr/>
      </p:nvGrpSpPr>
      <p:grpSpPr>
        <a:xfrm>
          <a:off x="0" y="0"/>
          <a:ext cx="0" cy="0"/>
          <a:chOff x="0" y="0"/>
          <a:chExt cx="0" cy="0"/>
        </a:xfrm>
      </p:grpSpPr>
      <p:grpSp>
        <p:nvGrpSpPr>
          <p:cNvPr id="429" name="Google Shape;429;p34"/>
          <p:cNvGrpSpPr/>
          <p:nvPr/>
        </p:nvGrpSpPr>
        <p:grpSpPr>
          <a:xfrm>
            <a:off x="-2929750" y="-180825"/>
            <a:ext cx="4596839" cy="10467894"/>
            <a:chOff x="0" y="-47625"/>
            <a:chExt cx="1410030" cy="2756958"/>
          </a:xfrm>
        </p:grpSpPr>
        <p:sp>
          <p:nvSpPr>
            <p:cNvPr id="430" name="Google Shape;430;p3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3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32" name="Google Shape;432;p34"/>
          <p:cNvGrpSpPr/>
          <p:nvPr/>
        </p:nvGrpSpPr>
        <p:grpSpPr>
          <a:xfrm>
            <a:off x="16620925" y="-180825"/>
            <a:ext cx="4596839" cy="10467894"/>
            <a:chOff x="0" y="-47625"/>
            <a:chExt cx="1410030" cy="2756958"/>
          </a:xfrm>
        </p:grpSpPr>
        <p:sp>
          <p:nvSpPr>
            <p:cNvPr id="433" name="Google Shape;433;p3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435" name="Google Shape;435;p34"/>
          <p:cNvPicPr preferRelativeResize="0"/>
          <p:nvPr/>
        </p:nvPicPr>
        <p:blipFill rotWithShape="1">
          <a:blip r:embed="rId3">
            <a:alphaModFix amt="20000"/>
          </a:blip>
          <a:srcRect b="0" l="0" r="0" t="0"/>
          <a:stretch/>
        </p:blipFill>
        <p:spPr>
          <a:xfrm rot="699582">
            <a:off x="-3372495" y="6291117"/>
            <a:ext cx="5357116" cy="4895064"/>
          </a:xfrm>
          <a:prstGeom prst="rect">
            <a:avLst/>
          </a:prstGeom>
          <a:noFill/>
          <a:ln>
            <a:noFill/>
          </a:ln>
        </p:spPr>
      </p:pic>
      <p:pic>
        <p:nvPicPr>
          <p:cNvPr id="436" name="Google Shape;436;p34"/>
          <p:cNvPicPr preferRelativeResize="0"/>
          <p:nvPr/>
        </p:nvPicPr>
        <p:blipFill rotWithShape="1">
          <a:blip r:embed="rId3">
            <a:alphaModFix amt="20000"/>
          </a:blip>
          <a:srcRect b="0" l="0" r="0" t="0"/>
          <a:stretch/>
        </p:blipFill>
        <p:spPr>
          <a:xfrm rot="-3255317">
            <a:off x="15844558" y="3045251"/>
            <a:ext cx="8078131" cy="7381391"/>
          </a:xfrm>
          <a:prstGeom prst="rect">
            <a:avLst/>
          </a:prstGeom>
          <a:noFill/>
          <a:ln>
            <a:noFill/>
          </a:ln>
        </p:spPr>
      </p:pic>
      <p:pic>
        <p:nvPicPr>
          <p:cNvPr id="437" name="Google Shape;437;p34"/>
          <p:cNvPicPr preferRelativeResize="0"/>
          <p:nvPr/>
        </p:nvPicPr>
        <p:blipFill>
          <a:blip r:embed="rId4">
            <a:alphaModFix/>
          </a:blip>
          <a:stretch>
            <a:fillRect/>
          </a:stretch>
        </p:blipFill>
        <p:spPr>
          <a:xfrm>
            <a:off x="1779475" y="2780848"/>
            <a:ext cx="14729074" cy="491395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41" name="Shape 441"/>
        <p:cNvGrpSpPr/>
        <p:nvPr/>
      </p:nvGrpSpPr>
      <p:grpSpPr>
        <a:xfrm>
          <a:off x="0" y="0"/>
          <a:ext cx="0" cy="0"/>
          <a:chOff x="0" y="0"/>
          <a:chExt cx="0" cy="0"/>
        </a:xfrm>
      </p:grpSpPr>
      <p:pic>
        <p:nvPicPr>
          <p:cNvPr id="442" name="Google Shape;442;p35"/>
          <p:cNvPicPr preferRelativeResize="0"/>
          <p:nvPr/>
        </p:nvPicPr>
        <p:blipFill rotWithShape="1">
          <a:blip r:embed="rId3">
            <a:alphaModFix amt="19999"/>
          </a:blip>
          <a:srcRect b="0" l="0" r="0" t="0"/>
          <a:stretch/>
        </p:blipFill>
        <p:spPr>
          <a:xfrm rot="-2256096">
            <a:off x="11289801" y="1734646"/>
            <a:ext cx="10051203" cy="9184286"/>
          </a:xfrm>
          <a:prstGeom prst="rect">
            <a:avLst/>
          </a:prstGeom>
          <a:noFill/>
          <a:ln>
            <a:noFill/>
          </a:ln>
        </p:spPr>
      </p:pic>
      <p:grpSp>
        <p:nvGrpSpPr>
          <p:cNvPr id="443" name="Google Shape;443;p35"/>
          <p:cNvGrpSpPr/>
          <p:nvPr/>
        </p:nvGrpSpPr>
        <p:grpSpPr>
          <a:xfrm>
            <a:off x="804590" y="3117646"/>
            <a:ext cx="10357728" cy="5917487"/>
            <a:chOff x="0" y="-47625"/>
            <a:chExt cx="1287474" cy="860425"/>
          </a:xfrm>
        </p:grpSpPr>
        <p:sp>
          <p:nvSpPr>
            <p:cNvPr id="444" name="Google Shape;444;p35"/>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6" name="Google Shape;446;p35"/>
          <p:cNvSpPr txBox="1"/>
          <p:nvPr/>
        </p:nvSpPr>
        <p:spPr>
          <a:xfrm>
            <a:off x="804596" y="1028700"/>
            <a:ext cx="135672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Herramienta Utilizada</a:t>
            </a:r>
            <a:endParaRPr/>
          </a:p>
        </p:txBody>
      </p:sp>
      <p:sp>
        <p:nvSpPr>
          <p:cNvPr id="447" name="Google Shape;447;p35"/>
          <p:cNvSpPr txBox="1"/>
          <p:nvPr/>
        </p:nvSpPr>
        <p:spPr>
          <a:xfrm>
            <a:off x="1303776" y="3790680"/>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Draw.io</a:t>
            </a:r>
            <a:endParaRPr/>
          </a:p>
        </p:txBody>
      </p:sp>
      <p:sp>
        <p:nvSpPr>
          <p:cNvPr id="448" name="Google Shape;448;p35"/>
          <p:cNvSpPr txBox="1"/>
          <p:nvPr/>
        </p:nvSpPr>
        <p:spPr>
          <a:xfrm>
            <a:off x="1303776" y="4472237"/>
            <a:ext cx="3870900" cy="8862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293D2F"/>
                </a:solidFill>
                <a:latin typeface="Lato"/>
                <a:ea typeface="Lato"/>
                <a:cs typeface="Lato"/>
                <a:sym typeface="Lato"/>
              </a:rPr>
              <a:t>Herramienta gratuita de diagramación.</a:t>
            </a:r>
            <a:endParaRPr/>
          </a:p>
        </p:txBody>
      </p:sp>
      <p:sp>
        <p:nvSpPr>
          <p:cNvPr id="449" name="Google Shape;449;p35"/>
          <p:cNvSpPr txBox="1"/>
          <p:nvPr/>
        </p:nvSpPr>
        <p:spPr>
          <a:xfrm>
            <a:off x="13293246" y="7137478"/>
            <a:ext cx="3870900" cy="2154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t/>
            </a:r>
            <a:endParaRPr/>
          </a:p>
        </p:txBody>
      </p:sp>
      <p:pic>
        <p:nvPicPr>
          <p:cNvPr id="450" name="Google Shape;450;p35"/>
          <p:cNvPicPr preferRelativeResize="0"/>
          <p:nvPr/>
        </p:nvPicPr>
        <p:blipFill>
          <a:blip r:embed="rId4">
            <a:alphaModFix/>
          </a:blip>
          <a:stretch>
            <a:fillRect/>
          </a:stretch>
        </p:blipFill>
        <p:spPr>
          <a:xfrm>
            <a:off x="5554425" y="3894014"/>
            <a:ext cx="3597599" cy="35975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6"/>
                                        </p:tgtEl>
                                        <p:attrNameLst>
                                          <p:attrName>style.visibility</p:attrName>
                                        </p:attrNameLst>
                                      </p:cBhvr>
                                      <p:to>
                                        <p:strVal val="visible"/>
                                      </p:to>
                                    </p:set>
                                    <p:animEffect filter="fade" transition="in">
                                      <p:cBhvr>
                                        <p:cTn dur="500"/>
                                        <p:tgtEl>
                                          <p:spTgt spid="446"/>
                                        </p:tgtEl>
                                      </p:cBhvr>
                                    </p:animEffect>
                                  </p:childTnLst>
                                </p:cTn>
                              </p:par>
                              <p:par>
                                <p:cTn fill="hold" nodeType="withEffect" presetClass="entr" presetID="10" presetSubtype="0">
                                  <p:stCondLst>
                                    <p:cond delay="0"/>
                                  </p:stCondLst>
                                  <p:childTnLst>
                                    <p:set>
                                      <p:cBhvr>
                                        <p:cTn dur="1" fill="hold">
                                          <p:stCondLst>
                                            <p:cond delay="0"/>
                                          </p:stCondLst>
                                        </p:cTn>
                                        <p:tgtEl>
                                          <p:spTgt spid="447"/>
                                        </p:tgtEl>
                                        <p:attrNameLst>
                                          <p:attrName>style.visibility</p:attrName>
                                        </p:attrNameLst>
                                      </p:cBhvr>
                                      <p:to>
                                        <p:strVal val="visible"/>
                                      </p:to>
                                    </p:set>
                                    <p:animEffect filter="fade" transition="in">
                                      <p:cBhvr>
                                        <p:cTn dur="500"/>
                                        <p:tgtEl>
                                          <p:spTgt spid="447"/>
                                        </p:tgtEl>
                                      </p:cBhvr>
                                    </p:animEffect>
                                  </p:childTnLst>
                                </p:cTn>
                              </p:par>
                              <p:par>
                                <p:cTn fill="hold" nodeType="withEffect" presetClass="entr" presetID="10" presetSubtype="0">
                                  <p:stCondLst>
                                    <p:cond delay="0"/>
                                  </p:stCondLst>
                                  <p:childTnLst>
                                    <p:set>
                                      <p:cBhvr>
                                        <p:cTn dur="1" fill="hold">
                                          <p:stCondLst>
                                            <p:cond delay="0"/>
                                          </p:stCondLst>
                                        </p:cTn>
                                        <p:tgtEl>
                                          <p:spTgt spid="448"/>
                                        </p:tgtEl>
                                        <p:attrNameLst>
                                          <p:attrName>style.visibility</p:attrName>
                                        </p:attrNameLst>
                                      </p:cBhvr>
                                      <p:to>
                                        <p:strVal val="visible"/>
                                      </p:to>
                                    </p:set>
                                    <p:animEffect filter="fade" transition="in">
                                      <p:cBhvr>
                                        <p:cTn dur="500"/>
                                        <p:tgtEl>
                                          <p:spTgt spid="448"/>
                                        </p:tgtEl>
                                      </p:cBhvr>
                                    </p:animEffect>
                                  </p:childTnLst>
                                </p:cTn>
                              </p:par>
                              <p:par>
                                <p:cTn fill="hold" nodeType="withEffect" presetClass="entr" presetID="10" presetSubtype="0">
                                  <p:stCondLst>
                                    <p:cond delay="0"/>
                                  </p:stCondLst>
                                  <p:childTnLst>
                                    <p:set>
                                      <p:cBhvr>
                                        <p:cTn dur="1" fill="hold">
                                          <p:stCondLst>
                                            <p:cond delay="0"/>
                                          </p:stCondLst>
                                        </p:cTn>
                                        <p:tgtEl>
                                          <p:spTgt spid="449"/>
                                        </p:tgtEl>
                                        <p:attrNameLst>
                                          <p:attrName>style.visibility</p:attrName>
                                        </p:attrNameLst>
                                      </p:cBhvr>
                                      <p:to>
                                        <p:strVal val="visible"/>
                                      </p:to>
                                    </p:set>
                                    <p:animEffect filter="fade" transition="in">
                                      <p:cBhvr>
                                        <p:cTn dur="500"/>
                                        <p:tgtEl>
                                          <p:spTgt spid="449"/>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50"/>
                                        </p:tgtEl>
                                        <p:attrNameLst>
                                          <p:attrName>style.visibility</p:attrName>
                                        </p:attrNameLst>
                                      </p:cBhvr>
                                      <p:to>
                                        <p:strVal val="visible"/>
                                      </p:to>
                                    </p:set>
                                    <p:animEffect filter="fade" transition="in">
                                      <p:cBhvr>
                                        <p:cTn dur="1000"/>
                                        <p:tgtEl>
                                          <p:spTgt spid="4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54" name="Shape 454"/>
        <p:cNvGrpSpPr/>
        <p:nvPr/>
      </p:nvGrpSpPr>
      <p:grpSpPr>
        <a:xfrm>
          <a:off x="0" y="0"/>
          <a:ext cx="0" cy="0"/>
          <a:chOff x="0" y="0"/>
          <a:chExt cx="0" cy="0"/>
        </a:xfrm>
      </p:grpSpPr>
      <p:pic>
        <p:nvPicPr>
          <p:cNvPr id="455" name="Google Shape;455;p36"/>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456" name="Google Shape;456;p36"/>
          <p:cNvSpPr txBox="1"/>
          <p:nvPr/>
        </p:nvSpPr>
        <p:spPr>
          <a:xfrm>
            <a:off x="9322963" y="4258810"/>
            <a:ext cx="5492700" cy="14619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TERCERA </a:t>
            </a:r>
            <a:r>
              <a:rPr b="1" lang="en-US" sz="2499">
                <a:solidFill>
                  <a:srgbClr val="336430"/>
                </a:solidFill>
                <a:latin typeface="Lato"/>
                <a:ea typeface="Lato"/>
                <a:cs typeface="Lato"/>
                <a:sym typeface="Lato"/>
              </a:rPr>
              <a:t>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ABM, DAO,</a:t>
            </a:r>
            <a:endParaRPr b="1" sz="2499">
              <a:solidFill>
                <a:srgbClr val="336430"/>
              </a:solidFill>
              <a:latin typeface="Lato"/>
              <a:ea typeface="Lato"/>
              <a:cs typeface="Lato"/>
              <a:sym typeface="Lato"/>
            </a:endParaRPr>
          </a:p>
          <a:p>
            <a:pPr indent="0" lvl="0" marL="0" marR="0" rtl="0" algn="l">
              <a:lnSpc>
                <a:spcPct val="140016"/>
              </a:lnSpc>
              <a:spcBef>
                <a:spcPts val="0"/>
              </a:spcBef>
              <a:spcAft>
                <a:spcPts val="0"/>
              </a:spcAft>
              <a:buNone/>
            </a:pPr>
            <a:r>
              <a:rPr b="1" lang="en-US" sz="2499">
                <a:solidFill>
                  <a:srgbClr val="336430"/>
                </a:solidFill>
                <a:latin typeface="Lato"/>
                <a:ea typeface="Lato"/>
                <a:cs typeface="Lato"/>
                <a:sym typeface="Lato"/>
              </a:rPr>
              <a:t>HIBERNATE, JPA.</a:t>
            </a:r>
            <a:endParaRPr/>
          </a:p>
        </p:txBody>
      </p:sp>
      <p:sp>
        <p:nvSpPr>
          <p:cNvPr id="457" name="Google Shape;457;p36"/>
          <p:cNvSpPr txBox="1"/>
          <p:nvPr/>
        </p:nvSpPr>
        <p:spPr>
          <a:xfrm>
            <a:off x="9435813" y="6186618"/>
            <a:ext cx="6615600" cy="3693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Desarrollo de la capa de persistencia </a:t>
            </a:r>
            <a:endParaRPr/>
          </a:p>
        </p:txBody>
      </p:sp>
      <p:sp>
        <p:nvSpPr>
          <p:cNvPr id="458" name="Google Shape;458;p36"/>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9" name="Google Shape;459;p36"/>
          <p:cNvGrpSpPr/>
          <p:nvPr/>
        </p:nvGrpSpPr>
        <p:grpSpPr>
          <a:xfrm rot="5400000">
            <a:off x="1846103" y="1026613"/>
            <a:ext cx="5095285" cy="5656159"/>
            <a:chOff x="0" y="-47625"/>
            <a:chExt cx="1217366" cy="1261775"/>
          </a:xfrm>
        </p:grpSpPr>
        <p:sp>
          <p:nvSpPr>
            <p:cNvPr id="460" name="Google Shape;460;p36"/>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6"/>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2" name="Google Shape;462;p36"/>
          <p:cNvSpPr txBox="1"/>
          <p:nvPr/>
        </p:nvSpPr>
        <p:spPr>
          <a:xfrm>
            <a:off x="2016100" y="2237625"/>
            <a:ext cx="47553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Persistencia</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2"/>
                                        </p:tgtEl>
                                        <p:attrNameLst>
                                          <p:attrName>style.visibility</p:attrName>
                                        </p:attrNameLst>
                                      </p:cBhvr>
                                      <p:to>
                                        <p:strVal val="visible"/>
                                      </p:to>
                                    </p:set>
                                    <p:animEffect filter="fade" transition="in">
                                      <p:cBhvr>
                                        <p:cTn dur="500"/>
                                        <p:tgtEl>
                                          <p:spTgt spid="462"/>
                                        </p:tgtEl>
                                      </p:cBhvr>
                                    </p:animEffect>
                                  </p:childTnLst>
                                </p:cTn>
                              </p:par>
                              <p:par>
                                <p:cTn fill="hold" nodeType="withEffect" presetClass="entr" presetID="10" presetSubtype="0">
                                  <p:stCondLst>
                                    <p:cond delay="0"/>
                                  </p:stCondLst>
                                  <p:childTnLst>
                                    <p:set>
                                      <p:cBhvr>
                                        <p:cTn dur="1" fill="hold">
                                          <p:stCondLst>
                                            <p:cond delay="0"/>
                                          </p:stCondLst>
                                        </p:cTn>
                                        <p:tgtEl>
                                          <p:spTgt spid="459"/>
                                        </p:tgtEl>
                                        <p:attrNameLst>
                                          <p:attrName>style.visibility</p:attrName>
                                        </p:attrNameLst>
                                      </p:cBhvr>
                                      <p:to>
                                        <p:strVal val="visible"/>
                                      </p:to>
                                    </p:set>
                                    <p:animEffect filter="fade" transition="in">
                                      <p:cBhvr>
                                        <p:cTn dur="500"/>
                                        <p:tgtEl>
                                          <p:spTgt spid="459"/>
                                        </p:tgtEl>
                                      </p:cBhvr>
                                    </p:animEffect>
                                  </p:childTnLst>
                                </p:cTn>
                              </p:par>
                              <p:par>
                                <p:cTn fill="hold" nodeType="withEffect" presetClass="entr" presetID="10" presetSubtype="0">
                                  <p:stCondLst>
                                    <p:cond delay="0"/>
                                  </p:stCondLst>
                                  <p:childTnLst>
                                    <p:set>
                                      <p:cBhvr>
                                        <p:cTn dur="1" fill="hold">
                                          <p:stCondLst>
                                            <p:cond delay="0"/>
                                          </p:stCondLst>
                                        </p:cTn>
                                        <p:tgtEl>
                                          <p:spTgt spid="456"/>
                                        </p:tgtEl>
                                        <p:attrNameLst>
                                          <p:attrName>style.visibility</p:attrName>
                                        </p:attrNameLst>
                                      </p:cBhvr>
                                      <p:to>
                                        <p:strVal val="visible"/>
                                      </p:to>
                                    </p:set>
                                    <p:animEffect filter="fade" transition="in">
                                      <p:cBhvr>
                                        <p:cTn dur="500"/>
                                        <p:tgtEl>
                                          <p:spTgt spid="456"/>
                                        </p:tgtEl>
                                      </p:cBhvr>
                                    </p:animEffect>
                                  </p:childTnLst>
                                </p:cTn>
                              </p:par>
                              <p:par>
                                <p:cTn fill="hold" nodeType="withEffect" presetClass="entr" presetID="10" presetSubtype="0">
                                  <p:stCondLst>
                                    <p:cond delay="0"/>
                                  </p:stCondLst>
                                  <p:childTnLst>
                                    <p:set>
                                      <p:cBhvr>
                                        <p:cTn dur="1" fill="hold">
                                          <p:stCondLst>
                                            <p:cond delay="0"/>
                                          </p:stCondLst>
                                        </p:cTn>
                                        <p:tgtEl>
                                          <p:spTgt spid="457"/>
                                        </p:tgtEl>
                                        <p:attrNameLst>
                                          <p:attrName>style.visibility</p:attrName>
                                        </p:attrNameLst>
                                      </p:cBhvr>
                                      <p:to>
                                        <p:strVal val="visible"/>
                                      </p:to>
                                    </p:set>
                                    <p:animEffect filter="fade" transition="in">
                                      <p:cBhvr>
                                        <p:cTn dur="500"/>
                                        <p:tgtEl>
                                          <p:spTgt spid="4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66" name="Shape 466"/>
        <p:cNvGrpSpPr/>
        <p:nvPr/>
      </p:nvGrpSpPr>
      <p:grpSpPr>
        <a:xfrm>
          <a:off x="0" y="0"/>
          <a:ext cx="0" cy="0"/>
          <a:chOff x="0" y="0"/>
          <a:chExt cx="0" cy="0"/>
        </a:xfrm>
      </p:grpSpPr>
      <p:grpSp>
        <p:nvGrpSpPr>
          <p:cNvPr id="467" name="Google Shape;467;p37"/>
          <p:cNvGrpSpPr/>
          <p:nvPr/>
        </p:nvGrpSpPr>
        <p:grpSpPr>
          <a:xfrm>
            <a:off x="-811958" y="5892825"/>
            <a:ext cx="7906380" cy="4908556"/>
            <a:chOff x="0" y="-47625"/>
            <a:chExt cx="2082325" cy="1292780"/>
          </a:xfrm>
        </p:grpSpPr>
        <p:sp>
          <p:nvSpPr>
            <p:cNvPr id="468" name="Google Shape;468;p37"/>
            <p:cNvSpPr/>
            <p:nvPr/>
          </p:nvSpPr>
          <p:spPr>
            <a:xfrm>
              <a:off x="0" y="0"/>
              <a:ext cx="2082325" cy="1245155"/>
            </a:xfrm>
            <a:custGeom>
              <a:rect b="b" l="l" r="r" t="t"/>
              <a:pathLst>
                <a:path extrusionOk="0" h="1245155" w="2082325">
                  <a:moveTo>
                    <a:pt x="49939" y="0"/>
                  </a:moveTo>
                  <a:lnTo>
                    <a:pt x="2032385" y="0"/>
                  </a:lnTo>
                  <a:cubicBezTo>
                    <a:pt x="2059966" y="0"/>
                    <a:pt x="2082325" y="22359"/>
                    <a:pt x="2082325" y="49939"/>
                  </a:cubicBezTo>
                  <a:lnTo>
                    <a:pt x="2082325" y="1195216"/>
                  </a:lnTo>
                  <a:cubicBezTo>
                    <a:pt x="2082325" y="1222796"/>
                    <a:pt x="2059966" y="1245155"/>
                    <a:pt x="2032385" y="1245155"/>
                  </a:cubicBezTo>
                  <a:lnTo>
                    <a:pt x="49939" y="1245155"/>
                  </a:lnTo>
                  <a:cubicBezTo>
                    <a:pt x="36695" y="1245155"/>
                    <a:pt x="23992" y="1239894"/>
                    <a:pt x="14627" y="1230528"/>
                  </a:cubicBezTo>
                  <a:cubicBezTo>
                    <a:pt x="5261" y="1221163"/>
                    <a:pt x="0" y="1208460"/>
                    <a:pt x="0" y="1195216"/>
                  </a:cubicBezTo>
                  <a:lnTo>
                    <a:pt x="0" y="49939"/>
                  </a:lnTo>
                  <a:cubicBezTo>
                    <a:pt x="0" y="22359"/>
                    <a:pt x="22359" y="0"/>
                    <a:pt x="49939"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7"/>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70" name="Google Shape;470;p37"/>
          <p:cNvSpPr txBox="1"/>
          <p:nvPr/>
        </p:nvSpPr>
        <p:spPr>
          <a:xfrm>
            <a:off x="10095002" y="7768329"/>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Database Server</a:t>
            </a:r>
            <a:endParaRPr/>
          </a:p>
        </p:txBody>
      </p:sp>
      <p:sp>
        <p:nvSpPr>
          <p:cNvPr id="471" name="Google Shape;471;p37"/>
          <p:cNvSpPr txBox="1"/>
          <p:nvPr/>
        </p:nvSpPr>
        <p:spPr>
          <a:xfrm>
            <a:off x="8672698" y="8376575"/>
            <a:ext cx="6621900" cy="8847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Motor de BD, sistema legados, etc. alojado en servidores diferentes del servidor JEE.</a:t>
            </a:r>
            <a:endParaRPr/>
          </a:p>
        </p:txBody>
      </p:sp>
      <p:sp>
        <p:nvSpPr>
          <p:cNvPr id="472" name="Google Shape;472;p37"/>
          <p:cNvSpPr txBox="1"/>
          <p:nvPr/>
        </p:nvSpPr>
        <p:spPr>
          <a:xfrm>
            <a:off x="8193146" y="209506"/>
            <a:ext cx="8295600" cy="13854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Java (Jakarta EE)</a:t>
            </a:r>
            <a:endParaRPr/>
          </a:p>
        </p:txBody>
      </p:sp>
      <p:sp>
        <p:nvSpPr>
          <p:cNvPr id="473" name="Google Shape;473;p37"/>
          <p:cNvSpPr txBox="1"/>
          <p:nvPr/>
        </p:nvSpPr>
        <p:spPr>
          <a:xfrm>
            <a:off x="8446046" y="1822758"/>
            <a:ext cx="8042700" cy="5388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293D2F"/>
                </a:solidFill>
                <a:latin typeface="Lato"/>
                <a:ea typeface="Lato"/>
                <a:cs typeface="Lato"/>
                <a:sym typeface="Lato"/>
              </a:rPr>
              <a:t>Es la plataforma empresarial de JAVA.</a:t>
            </a:r>
            <a:endParaRPr/>
          </a:p>
        </p:txBody>
      </p:sp>
      <p:sp>
        <p:nvSpPr>
          <p:cNvPr id="474" name="Google Shape;474;p37"/>
          <p:cNvSpPr txBox="1"/>
          <p:nvPr/>
        </p:nvSpPr>
        <p:spPr>
          <a:xfrm>
            <a:off x="9999153" y="4874238"/>
            <a:ext cx="37773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336430"/>
                </a:solidFill>
                <a:latin typeface="Lato"/>
                <a:ea typeface="Lato"/>
                <a:cs typeface="Lato"/>
                <a:sym typeface="Lato"/>
              </a:rPr>
              <a:t>Jakarta EE Server</a:t>
            </a:r>
            <a:endParaRPr/>
          </a:p>
        </p:txBody>
      </p:sp>
      <p:sp>
        <p:nvSpPr>
          <p:cNvPr id="475" name="Google Shape;475;p37"/>
          <p:cNvSpPr txBox="1"/>
          <p:nvPr/>
        </p:nvSpPr>
        <p:spPr>
          <a:xfrm>
            <a:off x="10578752" y="2721425"/>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Client tier</a:t>
            </a:r>
            <a:endParaRPr/>
          </a:p>
        </p:txBody>
      </p:sp>
      <p:sp>
        <p:nvSpPr>
          <p:cNvPr id="476" name="Google Shape;476;p37"/>
          <p:cNvSpPr txBox="1"/>
          <p:nvPr/>
        </p:nvSpPr>
        <p:spPr>
          <a:xfrm>
            <a:off x="8672698" y="5533325"/>
            <a:ext cx="6430200" cy="1884900"/>
          </a:xfrm>
          <a:prstGeom prst="rect">
            <a:avLst/>
          </a:prstGeom>
          <a:noFill/>
          <a:ln>
            <a:noFill/>
          </a:ln>
        </p:spPr>
        <p:txBody>
          <a:bodyPr anchorCtr="0" anchor="t" bIns="0" lIns="0" spcFirstLastPara="1" rIns="0" wrap="square" tIns="0">
            <a:spAutoFit/>
          </a:bodyPr>
          <a:lstStyle/>
          <a:p>
            <a:pPr indent="0" lvl="0" marL="0" marR="0" rtl="0" algn="l">
              <a:lnSpc>
                <a:spcPct val="130011"/>
              </a:lnSpc>
              <a:spcBef>
                <a:spcPts val="0"/>
              </a:spcBef>
              <a:spcAft>
                <a:spcPts val="0"/>
              </a:spcAft>
              <a:buNone/>
            </a:pPr>
            <a:r>
              <a:rPr lang="en-US" sz="2499">
                <a:solidFill>
                  <a:srgbClr val="293D2F"/>
                </a:solidFill>
                <a:latin typeface="Lato"/>
                <a:ea typeface="Lato"/>
                <a:cs typeface="Lato"/>
                <a:sym typeface="Lato"/>
              </a:rPr>
              <a:t>Maneja las peticiones de los clientes, procesa datos de la aplicación, los guarda en la BD, devuelve la respuesta al cliente. Se ejecuta en un servidor de aplicaciones JAVA.</a:t>
            </a:r>
            <a:endParaRPr/>
          </a:p>
        </p:txBody>
      </p:sp>
      <p:sp>
        <p:nvSpPr>
          <p:cNvPr id="477" name="Google Shape;477;p37"/>
          <p:cNvSpPr txBox="1"/>
          <p:nvPr/>
        </p:nvSpPr>
        <p:spPr>
          <a:xfrm>
            <a:off x="8672698" y="3259925"/>
            <a:ext cx="6621900" cy="13848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Es una aplicación cliente que hace peticiones al middle tier, se ejecuta en una computadora cliente.</a:t>
            </a:r>
            <a:endParaRPr/>
          </a:p>
        </p:txBody>
      </p:sp>
      <p:pic>
        <p:nvPicPr>
          <p:cNvPr id="478" name="Google Shape;478;p37"/>
          <p:cNvPicPr preferRelativeResize="0"/>
          <p:nvPr/>
        </p:nvPicPr>
        <p:blipFill>
          <a:blip r:embed="rId3">
            <a:alphaModFix/>
          </a:blip>
          <a:stretch>
            <a:fillRect/>
          </a:stretch>
        </p:blipFill>
        <p:spPr>
          <a:xfrm>
            <a:off x="291925" y="1822754"/>
            <a:ext cx="7492575" cy="6641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2"/>
                                        </p:tgtEl>
                                        <p:attrNameLst>
                                          <p:attrName>style.visibility</p:attrName>
                                        </p:attrNameLst>
                                      </p:cBhvr>
                                      <p:to>
                                        <p:strVal val="visible"/>
                                      </p:to>
                                    </p:set>
                                    <p:animEffect filter="fade" transition="in">
                                      <p:cBhvr>
                                        <p:cTn dur="500"/>
                                        <p:tgtEl>
                                          <p:spTgt spid="472"/>
                                        </p:tgtEl>
                                      </p:cBhvr>
                                    </p:animEffect>
                                  </p:childTnLst>
                                </p:cTn>
                              </p:par>
                              <p:par>
                                <p:cTn fill="hold" nodeType="withEffect" presetClass="entr" presetID="10" presetSubtype="0">
                                  <p:stCondLst>
                                    <p:cond delay="0"/>
                                  </p:stCondLst>
                                  <p:childTnLst>
                                    <p:set>
                                      <p:cBhvr>
                                        <p:cTn dur="1" fill="hold">
                                          <p:stCondLst>
                                            <p:cond delay="0"/>
                                          </p:stCondLst>
                                        </p:cTn>
                                        <p:tgtEl>
                                          <p:spTgt spid="473"/>
                                        </p:tgtEl>
                                        <p:attrNameLst>
                                          <p:attrName>style.visibility</p:attrName>
                                        </p:attrNameLst>
                                      </p:cBhvr>
                                      <p:to>
                                        <p:strVal val="visible"/>
                                      </p:to>
                                    </p:set>
                                    <p:animEffect filter="fade" transition="in">
                                      <p:cBhvr>
                                        <p:cTn dur="500"/>
                                        <p:tgtEl>
                                          <p:spTgt spid="473"/>
                                        </p:tgtEl>
                                      </p:cBhvr>
                                    </p:animEffect>
                                  </p:childTnLst>
                                </p:cTn>
                              </p:par>
                              <p:par>
                                <p:cTn fill="hold" nodeType="withEffect" presetClass="entr" presetID="10" presetSubtype="0">
                                  <p:stCondLst>
                                    <p:cond delay="0"/>
                                  </p:stCondLst>
                                  <p:childTnLst>
                                    <p:set>
                                      <p:cBhvr>
                                        <p:cTn dur="1" fill="hold">
                                          <p:stCondLst>
                                            <p:cond delay="0"/>
                                          </p:stCondLst>
                                        </p:cTn>
                                        <p:tgtEl>
                                          <p:spTgt spid="475"/>
                                        </p:tgtEl>
                                        <p:attrNameLst>
                                          <p:attrName>style.visibility</p:attrName>
                                        </p:attrNameLst>
                                      </p:cBhvr>
                                      <p:to>
                                        <p:strVal val="visible"/>
                                      </p:to>
                                    </p:set>
                                    <p:animEffect filter="fade" transition="in">
                                      <p:cBhvr>
                                        <p:cTn dur="500"/>
                                        <p:tgtEl>
                                          <p:spTgt spid="475"/>
                                        </p:tgtEl>
                                      </p:cBhvr>
                                    </p:animEffect>
                                  </p:childTnLst>
                                </p:cTn>
                              </p:par>
                              <p:par>
                                <p:cTn fill="hold" nodeType="withEffect" presetClass="entr" presetID="10" presetSubtype="0">
                                  <p:stCondLst>
                                    <p:cond delay="0"/>
                                  </p:stCondLst>
                                  <p:childTnLst>
                                    <p:set>
                                      <p:cBhvr>
                                        <p:cTn dur="1" fill="hold">
                                          <p:stCondLst>
                                            <p:cond delay="0"/>
                                          </p:stCondLst>
                                        </p:cTn>
                                        <p:tgtEl>
                                          <p:spTgt spid="477"/>
                                        </p:tgtEl>
                                        <p:attrNameLst>
                                          <p:attrName>style.visibility</p:attrName>
                                        </p:attrNameLst>
                                      </p:cBhvr>
                                      <p:to>
                                        <p:strVal val="visible"/>
                                      </p:to>
                                    </p:set>
                                    <p:animEffect filter="fade" transition="in">
                                      <p:cBhvr>
                                        <p:cTn dur="500"/>
                                        <p:tgtEl>
                                          <p:spTgt spid="477"/>
                                        </p:tgtEl>
                                      </p:cBhvr>
                                    </p:animEffect>
                                  </p:childTnLst>
                                </p:cTn>
                              </p:par>
                              <p:par>
                                <p:cTn fill="hold" nodeType="withEffect" presetClass="entr" presetID="10" presetSubtype="0">
                                  <p:stCondLst>
                                    <p:cond delay="0"/>
                                  </p:stCondLst>
                                  <p:childTnLst>
                                    <p:set>
                                      <p:cBhvr>
                                        <p:cTn dur="1" fill="hold">
                                          <p:stCondLst>
                                            <p:cond delay="0"/>
                                          </p:stCondLst>
                                        </p:cTn>
                                        <p:tgtEl>
                                          <p:spTgt spid="470"/>
                                        </p:tgtEl>
                                        <p:attrNameLst>
                                          <p:attrName>style.visibility</p:attrName>
                                        </p:attrNameLst>
                                      </p:cBhvr>
                                      <p:to>
                                        <p:strVal val="visible"/>
                                      </p:to>
                                    </p:set>
                                    <p:animEffect filter="fade" transition="in">
                                      <p:cBhvr>
                                        <p:cTn dur="500"/>
                                        <p:tgtEl>
                                          <p:spTgt spid="470"/>
                                        </p:tgtEl>
                                      </p:cBhvr>
                                    </p:animEffect>
                                  </p:childTnLst>
                                </p:cTn>
                              </p:par>
                              <p:par>
                                <p:cTn fill="hold" nodeType="withEffect" presetClass="entr" presetID="10" presetSubtype="0">
                                  <p:stCondLst>
                                    <p:cond delay="0"/>
                                  </p:stCondLst>
                                  <p:childTnLst>
                                    <p:set>
                                      <p:cBhvr>
                                        <p:cTn dur="1" fill="hold">
                                          <p:stCondLst>
                                            <p:cond delay="0"/>
                                          </p:stCondLst>
                                        </p:cTn>
                                        <p:tgtEl>
                                          <p:spTgt spid="471"/>
                                        </p:tgtEl>
                                        <p:attrNameLst>
                                          <p:attrName>style.visibility</p:attrName>
                                        </p:attrNameLst>
                                      </p:cBhvr>
                                      <p:to>
                                        <p:strVal val="visible"/>
                                      </p:to>
                                    </p:set>
                                    <p:animEffect filter="fade" transition="in">
                                      <p:cBhvr>
                                        <p:cTn dur="500"/>
                                        <p:tgtEl>
                                          <p:spTgt spid="471"/>
                                        </p:tgtEl>
                                      </p:cBhvr>
                                    </p:animEffect>
                                  </p:childTnLst>
                                </p:cTn>
                              </p:par>
                              <p:par>
                                <p:cTn fill="hold" nodeType="withEffect" presetClass="entr" presetID="10" presetSubtype="0">
                                  <p:stCondLst>
                                    <p:cond delay="0"/>
                                  </p:stCondLst>
                                  <p:childTnLst>
                                    <p:set>
                                      <p:cBhvr>
                                        <p:cTn dur="1" fill="hold">
                                          <p:stCondLst>
                                            <p:cond delay="0"/>
                                          </p:stCondLst>
                                        </p:cTn>
                                        <p:tgtEl>
                                          <p:spTgt spid="474"/>
                                        </p:tgtEl>
                                        <p:attrNameLst>
                                          <p:attrName>style.visibility</p:attrName>
                                        </p:attrNameLst>
                                      </p:cBhvr>
                                      <p:to>
                                        <p:strVal val="visible"/>
                                      </p:to>
                                    </p:set>
                                    <p:animEffect filter="fade" transition="in">
                                      <p:cBhvr>
                                        <p:cTn dur="500"/>
                                        <p:tgtEl>
                                          <p:spTgt spid="474"/>
                                        </p:tgtEl>
                                      </p:cBhvr>
                                    </p:animEffect>
                                  </p:childTnLst>
                                </p:cTn>
                              </p:par>
                              <p:par>
                                <p:cTn fill="hold" nodeType="withEffect" presetClass="entr" presetID="10" presetSubtype="0">
                                  <p:stCondLst>
                                    <p:cond delay="0"/>
                                  </p:stCondLst>
                                  <p:childTnLst>
                                    <p:set>
                                      <p:cBhvr>
                                        <p:cTn dur="1" fill="hold">
                                          <p:stCondLst>
                                            <p:cond delay="0"/>
                                          </p:stCondLst>
                                        </p:cTn>
                                        <p:tgtEl>
                                          <p:spTgt spid="476"/>
                                        </p:tgtEl>
                                        <p:attrNameLst>
                                          <p:attrName>style.visibility</p:attrName>
                                        </p:attrNameLst>
                                      </p:cBhvr>
                                      <p:to>
                                        <p:strVal val="visible"/>
                                      </p:to>
                                    </p:set>
                                    <p:animEffect filter="fade" transition="in">
                                      <p:cBhvr>
                                        <p:cTn dur="500"/>
                                        <p:tgtEl>
                                          <p:spTgt spid="47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1000"/>
                                        <p:tgtEl>
                                          <p:spTgt spid="4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82" name="Shape 482"/>
        <p:cNvGrpSpPr/>
        <p:nvPr/>
      </p:nvGrpSpPr>
      <p:grpSpPr>
        <a:xfrm>
          <a:off x="0" y="0"/>
          <a:ext cx="0" cy="0"/>
          <a:chOff x="0" y="0"/>
          <a:chExt cx="0" cy="0"/>
        </a:xfrm>
      </p:grpSpPr>
      <p:grpSp>
        <p:nvGrpSpPr>
          <p:cNvPr id="483" name="Google Shape;483;p38"/>
          <p:cNvGrpSpPr/>
          <p:nvPr/>
        </p:nvGrpSpPr>
        <p:grpSpPr>
          <a:xfrm>
            <a:off x="5230244" y="427332"/>
            <a:ext cx="13979167" cy="2313165"/>
            <a:chOff x="0" y="-38100"/>
            <a:chExt cx="6136327" cy="1015392"/>
          </a:xfrm>
        </p:grpSpPr>
        <p:sp>
          <p:nvSpPr>
            <p:cNvPr id="484" name="Google Shape;484;p38"/>
            <p:cNvSpPr/>
            <p:nvPr/>
          </p:nvSpPr>
          <p:spPr>
            <a:xfrm>
              <a:off x="0" y="0"/>
              <a:ext cx="6136327" cy="977292"/>
            </a:xfrm>
            <a:custGeom>
              <a:rect b="b" l="l" r="r" t="t"/>
              <a:pathLst>
                <a:path extrusionOk="0" h="977292" w="6136327">
                  <a:moveTo>
                    <a:pt x="24922" y="0"/>
                  </a:moveTo>
                  <a:lnTo>
                    <a:pt x="6111405" y="0"/>
                  </a:lnTo>
                  <a:cubicBezTo>
                    <a:pt x="6125169" y="0"/>
                    <a:pt x="6136327" y="11158"/>
                    <a:pt x="6136327" y="24922"/>
                  </a:cubicBezTo>
                  <a:lnTo>
                    <a:pt x="6136327" y="952370"/>
                  </a:lnTo>
                  <a:cubicBezTo>
                    <a:pt x="6136327" y="966134"/>
                    <a:pt x="6125169" y="977292"/>
                    <a:pt x="6111405" y="977292"/>
                  </a:cubicBezTo>
                  <a:lnTo>
                    <a:pt x="24922" y="977292"/>
                  </a:lnTo>
                  <a:cubicBezTo>
                    <a:pt x="11158" y="977292"/>
                    <a:pt x="0" y="966134"/>
                    <a:pt x="0" y="952370"/>
                  </a:cubicBezTo>
                  <a:lnTo>
                    <a:pt x="0" y="24922"/>
                  </a:lnTo>
                  <a:cubicBezTo>
                    <a:pt x="0" y="11158"/>
                    <a:pt x="11158" y="0"/>
                    <a:pt x="24922"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8"/>
            <p:cNvSpPr txBox="1"/>
            <p:nvPr/>
          </p:nvSpPr>
          <p:spPr>
            <a:xfrm>
              <a:off x="0" y="-38100"/>
              <a:ext cx="812700" cy="8508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86" name="Google Shape;486;p38"/>
          <p:cNvSpPr txBox="1"/>
          <p:nvPr/>
        </p:nvSpPr>
        <p:spPr>
          <a:xfrm>
            <a:off x="8280820" y="1011275"/>
            <a:ext cx="7878000" cy="138540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lang="en-US" sz="9000">
                <a:solidFill>
                  <a:srgbClr val="EDECEC"/>
                </a:solidFill>
                <a:latin typeface="Francois One"/>
                <a:ea typeface="Francois One"/>
                <a:cs typeface="Francois One"/>
                <a:sym typeface="Francois One"/>
              </a:rPr>
              <a:t>Patrón DAO</a:t>
            </a:r>
            <a:endParaRPr/>
          </a:p>
        </p:txBody>
      </p:sp>
      <p:sp>
        <p:nvSpPr>
          <p:cNvPr id="487" name="Google Shape;487;p38"/>
          <p:cNvSpPr txBox="1"/>
          <p:nvPr/>
        </p:nvSpPr>
        <p:spPr>
          <a:xfrm>
            <a:off x="5356225" y="3039525"/>
            <a:ext cx="12274800" cy="1520700"/>
          </a:xfrm>
          <a:prstGeom prst="rect">
            <a:avLst/>
          </a:prstGeom>
          <a:noFill/>
          <a:ln>
            <a:noFill/>
          </a:ln>
        </p:spPr>
        <p:txBody>
          <a:bodyPr anchorCtr="0" anchor="t" bIns="0" lIns="0" spcFirstLastPara="1" rIns="0" wrap="square" tIns="0">
            <a:spAutoFit/>
          </a:bodyPr>
          <a:lstStyle/>
          <a:p>
            <a:pPr indent="0" lvl="0" marL="0" marR="0" rtl="0" algn="r">
              <a:lnSpc>
                <a:spcPct val="140000"/>
              </a:lnSpc>
              <a:spcBef>
                <a:spcPts val="0"/>
              </a:spcBef>
              <a:spcAft>
                <a:spcPts val="0"/>
              </a:spcAft>
              <a:buNone/>
            </a:pPr>
            <a:r>
              <a:rPr lang="en-US" sz="2600">
                <a:solidFill>
                  <a:srgbClr val="293D2F"/>
                </a:solidFill>
                <a:latin typeface="Lato"/>
                <a:ea typeface="Lato"/>
                <a:cs typeface="Lato"/>
                <a:sym typeface="Lato"/>
              </a:rPr>
              <a:t>Es un patrón de diseño en la programación orientada a objetos que proporciona una abstracción para acceder a datos desde una fuente de datos (como una base de datos) de manera encapsulada y separada de la lógica del negocio.</a:t>
            </a:r>
            <a:endParaRPr/>
          </a:p>
        </p:txBody>
      </p:sp>
      <p:pic>
        <p:nvPicPr>
          <p:cNvPr id="488" name="Google Shape;488;p38"/>
          <p:cNvPicPr preferRelativeResize="0"/>
          <p:nvPr/>
        </p:nvPicPr>
        <p:blipFill rotWithShape="1">
          <a:blip r:embed="rId3">
            <a:alphaModFix amt="15000"/>
          </a:blip>
          <a:srcRect b="0" l="0" r="0" t="0"/>
          <a:stretch/>
        </p:blipFill>
        <p:spPr>
          <a:xfrm>
            <a:off x="12768796" y="7991107"/>
            <a:ext cx="1949149" cy="1781037"/>
          </a:xfrm>
          <a:prstGeom prst="rect">
            <a:avLst/>
          </a:prstGeom>
          <a:noFill/>
          <a:ln>
            <a:noFill/>
          </a:ln>
        </p:spPr>
      </p:pic>
      <p:pic>
        <p:nvPicPr>
          <p:cNvPr id="489" name="Google Shape;489;p38"/>
          <p:cNvPicPr preferRelativeResize="0"/>
          <p:nvPr/>
        </p:nvPicPr>
        <p:blipFill>
          <a:blip r:embed="rId4">
            <a:alphaModFix/>
          </a:blip>
          <a:stretch>
            <a:fillRect/>
          </a:stretch>
        </p:blipFill>
        <p:spPr>
          <a:xfrm>
            <a:off x="69757" y="5419644"/>
            <a:ext cx="14269850" cy="4142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3"/>
                                        </p:tgtEl>
                                        <p:attrNameLst>
                                          <p:attrName>style.visibility</p:attrName>
                                        </p:attrNameLst>
                                      </p:cBhvr>
                                      <p:to>
                                        <p:strVal val="visible"/>
                                      </p:to>
                                    </p:set>
                                    <p:animEffect filter="fade" transition="in">
                                      <p:cBhvr>
                                        <p:cTn dur="500"/>
                                        <p:tgtEl>
                                          <p:spTgt spid="483"/>
                                        </p:tgtEl>
                                      </p:cBhvr>
                                    </p:animEffect>
                                  </p:childTnLst>
                                </p:cTn>
                              </p:par>
                              <p:par>
                                <p:cTn fill="hold" nodeType="withEffect" presetClass="entr" presetID="10" presetSubtype="0">
                                  <p:stCondLst>
                                    <p:cond delay="0"/>
                                  </p:stCondLst>
                                  <p:childTnLst>
                                    <p:set>
                                      <p:cBhvr>
                                        <p:cTn dur="1" fill="hold">
                                          <p:stCondLst>
                                            <p:cond delay="0"/>
                                          </p:stCondLst>
                                        </p:cTn>
                                        <p:tgtEl>
                                          <p:spTgt spid="486"/>
                                        </p:tgtEl>
                                        <p:attrNameLst>
                                          <p:attrName>style.visibility</p:attrName>
                                        </p:attrNameLst>
                                      </p:cBhvr>
                                      <p:to>
                                        <p:strVal val="visible"/>
                                      </p:to>
                                    </p:set>
                                    <p:animEffect filter="fade" transition="in">
                                      <p:cBhvr>
                                        <p:cTn dur="500"/>
                                        <p:tgtEl>
                                          <p:spTgt spid="486"/>
                                        </p:tgtEl>
                                      </p:cBhvr>
                                    </p:animEffect>
                                  </p:childTnLst>
                                </p:cTn>
                              </p:par>
                              <p:par>
                                <p:cTn fill="hold" nodeType="withEffect" presetClass="entr" presetID="10" presetSubtype="0">
                                  <p:stCondLst>
                                    <p:cond delay="0"/>
                                  </p:stCondLst>
                                  <p:childTnLst>
                                    <p:set>
                                      <p:cBhvr>
                                        <p:cTn dur="1" fill="hold">
                                          <p:stCondLst>
                                            <p:cond delay="0"/>
                                          </p:stCondLst>
                                        </p:cTn>
                                        <p:tgtEl>
                                          <p:spTgt spid="487"/>
                                        </p:tgtEl>
                                        <p:attrNameLst>
                                          <p:attrName>style.visibility</p:attrName>
                                        </p:attrNameLst>
                                      </p:cBhvr>
                                      <p:to>
                                        <p:strVal val="visible"/>
                                      </p:to>
                                    </p:set>
                                    <p:animEffect filter="fade" transition="in">
                                      <p:cBhvr>
                                        <p:cTn dur="500"/>
                                        <p:tgtEl>
                                          <p:spTgt spid="487"/>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89"/>
                                        </p:tgtEl>
                                        <p:attrNameLst>
                                          <p:attrName>style.visibility</p:attrName>
                                        </p:attrNameLst>
                                      </p:cBhvr>
                                      <p:to>
                                        <p:strVal val="visible"/>
                                      </p:to>
                                    </p:set>
                                    <p:animEffect filter="fade" transition="in">
                                      <p:cBhvr>
                                        <p:cTn dur="1000"/>
                                        <p:tgtEl>
                                          <p:spTgt spid="4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493" name="Shape 493"/>
        <p:cNvGrpSpPr/>
        <p:nvPr/>
      </p:nvGrpSpPr>
      <p:grpSpPr>
        <a:xfrm>
          <a:off x="0" y="0"/>
          <a:ext cx="0" cy="0"/>
          <a:chOff x="0" y="0"/>
          <a:chExt cx="0" cy="0"/>
        </a:xfrm>
      </p:grpSpPr>
      <p:grpSp>
        <p:nvGrpSpPr>
          <p:cNvPr id="494" name="Google Shape;494;p39"/>
          <p:cNvGrpSpPr/>
          <p:nvPr/>
        </p:nvGrpSpPr>
        <p:grpSpPr>
          <a:xfrm>
            <a:off x="-1143212" y="5892825"/>
            <a:ext cx="21162877" cy="4908556"/>
            <a:chOff x="0" y="-47625"/>
            <a:chExt cx="2082325" cy="1292780"/>
          </a:xfrm>
        </p:grpSpPr>
        <p:sp>
          <p:nvSpPr>
            <p:cNvPr id="495" name="Google Shape;495;p39"/>
            <p:cNvSpPr/>
            <p:nvPr/>
          </p:nvSpPr>
          <p:spPr>
            <a:xfrm>
              <a:off x="0" y="0"/>
              <a:ext cx="2082325" cy="1245155"/>
            </a:xfrm>
            <a:custGeom>
              <a:rect b="b" l="l" r="r" t="t"/>
              <a:pathLst>
                <a:path extrusionOk="0" h="1245155" w="2082325">
                  <a:moveTo>
                    <a:pt x="49939" y="0"/>
                  </a:moveTo>
                  <a:lnTo>
                    <a:pt x="2032385" y="0"/>
                  </a:lnTo>
                  <a:cubicBezTo>
                    <a:pt x="2059966" y="0"/>
                    <a:pt x="2082325" y="22359"/>
                    <a:pt x="2082325" y="49939"/>
                  </a:cubicBezTo>
                  <a:lnTo>
                    <a:pt x="2082325" y="1195216"/>
                  </a:lnTo>
                  <a:cubicBezTo>
                    <a:pt x="2082325" y="1222796"/>
                    <a:pt x="2059966" y="1245155"/>
                    <a:pt x="2032385" y="1245155"/>
                  </a:cubicBezTo>
                  <a:lnTo>
                    <a:pt x="49939" y="1245155"/>
                  </a:lnTo>
                  <a:cubicBezTo>
                    <a:pt x="36695" y="1245155"/>
                    <a:pt x="23992" y="1239894"/>
                    <a:pt x="14627" y="1230528"/>
                  </a:cubicBezTo>
                  <a:cubicBezTo>
                    <a:pt x="5261" y="1221163"/>
                    <a:pt x="0" y="1208460"/>
                    <a:pt x="0" y="1195216"/>
                  </a:cubicBezTo>
                  <a:lnTo>
                    <a:pt x="0" y="49939"/>
                  </a:lnTo>
                  <a:cubicBezTo>
                    <a:pt x="0" y="22359"/>
                    <a:pt x="22359" y="0"/>
                    <a:pt x="49939"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39"/>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97" name="Google Shape;497;p39"/>
          <p:cNvSpPr txBox="1"/>
          <p:nvPr/>
        </p:nvSpPr>
        <p:spPr>
          <a:xfrm>
            <a:off x="2376952" y="105050"/>
            <a:ext cx="12969900" cy="13854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JPA (Java Persistence API)</a:t>
            </a:r>
            <a:endParaRPr/>
          </a:p>
        </p:txBody>
      </p:sp>
      <p:sp>
        <p:nvSpPr>
          <p:cNvPr id="498" name="Google Shape;498;p39"/>
          <p:cNvSpPr txBox="1"/>
          <p:nvPr/>
        </p:nvSpPr>
        <p:spPr>
          <a:xfrm>
            <a:off x="650637" y="1490450"/>
            <a:ext cx="17575200" cy="12390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293D2F"/>
                </a:solidFill>
                <a:latin typeface="Lato"/>
                <a:ea typeface="Lato"/>
                <a:cs typeface="Lato"/>
                <a:sym typeface="Lato"/>
              </a:rPr>
              <a:t>Es una especificación de Java que define un estándar para el mapeo objeto-relacional (ORM, por sus siglas en inglés) en aplicaciones Java.</a:t>
            </a:r>
            <a:endParaRPr/>
          </a:p>
        </p:txBody>
      </p:sp>
      <p:sp>
        <p:nvSpPr>
          <p:cNvPr id="499" name="Google Shape;499;p39"/>
          <p:cNvSpPr txBox="1"/>
          <p:nvPr/>
        </p:nvSpPr>
        <p:spPr>
          <a:xfrm>
            <a:off x="1493315" y="3048188"/>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Entidades</a:t>
            </a:r>
            <a:endParaRPr/>
          </a:p>
        </p:txBody>
      </p:sp>
      <p:sp>
        <p:nvSpPr>
          <p:cNvPr id="500" name="Google Shape;500;p39"/>
          <p:cNvSpPr txBox="1"/>
          <p:nvPr/>
        </p:nvSpPr>
        <p:spPr>
          <a:xfrm>
            <a:off x="932825" y="3721713"/>
            <a:ext cx="4012800" cy="13848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Es una clase Java que representa una tabla en la base de datos.</a:t>
            </a:r>
            <a:endParaRPr/>
          </a:p>
        </p:txBody>
      </p:sp>
      <p:sp>
        <p:nvSpPr>
          <p:cNvPr id="501" name="Google Shape;501;p39"/>
          <p:cNvSpPr txBox="1"/>
          <p:nvPr/>
        </p:nvSpPr>
        <p:spPr>
          <a:xfrm>
            <a:off x="6973240" y="3048200"/>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Consultas JPQL</a:t>
            </a:r>
            <a:endParaRPr/>
          </a:p>
        </p:txBody>
      </p:sp>
      <p:sp>
        <p:nvSpPr>
          <p:cNvPr id="502" name="Google Shape;502;p39"/>
          <p:cNvSpPr txBox="1"/>
          <p:nvPr/>
        </p:nvSpPr>
        <p:spPr>
          <a:xfrm>
            <a:off x="6678038" y="3751363"/>
            <a:ext cx="4367700" cy="18849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Lenguaje de consulta similar al SQL, pero orientado a objetos. Realiza consultas sobre las entidades y sus relaciones.</a:t>
            </a:r>
            <a:endParaRPr/>
          </a:p>
        </p:txBody>
      </p:sp>
      <p:sp>
        <p:nvSpPr>
          <p:cNvPr id="503" name="Google Shape;503;p39"/>
          <p:cNvSpPr txBox="1"/>
          <p:nvPr/>
        </p:nvSpPr>
        <p:spPr>
          <a:xfrm>
            <a:off x="13217164" y="2951938"/>
            <a:ext cx="37773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Persistencia</a:t>
            </a:r>
            <a:endParaRPr/>
          </a:p>
        </p:txBody>
      </p:sp>
      <p:sp>
        <p:nvSpPr>
          <p:cNvPr id="504" name="Google Shape;504;p39"/>
          <p:cNvSpPr txBox="1"/>
          <p:nvPr/>
        </p:nvSpPr>
        <p:spPr>
          <a:xfrm>
            <a:off x="13024675" y="3712957"/>
            <a:ext cx="3777300" cy="8847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M</a:t>
            </a:r>
            <a:r>
              <a:rPr lang="en-US" sz="2499">
                <a:solidFill>
                  <a:srgbClr val="293D2F"/>
                </a:solidFill>
                <a:latin typeface="Lato"/>
                <a:ea typeface="Lato"/>
                <a:cs typeface="Lato"/>
                <a:sym typeface="Lato"/>
              </a:rPr>
              <a:t>aneja el ciclo de vida de los objetos persistentes</a:t>
            </a:r>
            <a:endParaRPr/>
          </a:p>
        </p:txBody>
      </p:sp>
      <p:pic>
        <p:nvPicPr>
          <p:cNvPr id="505" name="Google Shape;505;p39"/>
          <p:cNvPicPr preferRelativeResize="0"/>
          <p:nvPr/>
        </p:nvPicPr>
        <p:blipFill>
          <a:blip r:embed="rId3">
            <a:alphaModFix/>
          </a:blip>
          <a:stretch>
            <a:fillRect/>
          </a:stretch>
        </p:blipFill>
        <p:spPr>
          <a:xfrm>
            <a:off x="5956274" y="6178197"/>
            <a:ext cx="6375449" cy="4004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7"/>
                                        </p:tgtEl>
                                        <p:attrNameLst>
                                          <p:attrName>style.visibility</p:attrName>
                                        </p:attrNameLst>
                                      </p:cBhvr>
                                      <p:to>
                                        <p:strVal val="visible"/>
                                      </p:to>
                                    </p:set>
                                    <p:animEffect filter="fade" transition="in">
                                      <p:cBhvr>
                                        <p:cTn dur="500"/>
                                        <p:tgtEl>
                                          <p:spTgt spid="497"/>
                                        </p:tgtEl>
                                      </p:cBhvr>
                                    </p:animEffect>
                                  </p:childTnLst>
                                </p:cTn>
                              </p:par>
                              <p:par>
                                <p:cTn fill="hold" nodeType="withEffect" presetClass="entr" presetID="10" presetSubtype="0">
                                  <p:stCondLst>
                                    <p:cond delay="0"/>
                                  </p:stCondLst>
                                  <p:childTnLst>
                                    <p:set>
                                      <p:cBhvr>
                                        <p:cTn dur="1" fill="hold">
                                          <p:stCondLst>
                                            <p:cond delay="0"/>
                                          </p:stCondLst>
                                        </p:cTn>
                                        <p:tgtEl>
                                          <p:spTgt spid="498"/>
                                        </p:tgtEl>
                                        <p:attrNameLst>
                                          <p:attrName>style.visibility</p:attrName>
                                        </p:attrNameLst>
                                      </p:cBhvr>
                                      <p:to>
                                        <p:strVal val="visible"/>
                                      </p:to>
                                    </p:set>
                                    <p:animEffect filter="fade" transition="in">
                                      <p:cBhvr>
                                        <p:cTn dur="500"/>
                                        <p:tgtEl>
                                          <p:spTgt spid="498"/>
                                        </p:tgtEl>
                                      </p:cBhvr>
                                    </p:animEffect>
                                  </p:childTnLst>
                                </p:cTn>
                              </p:par>
                              <p:par>
                                <p:cTn fill="hold" nodeType="with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1000"/>
                                        <p:tgtEl>
                                          <p:spTgt spid="499"/>
                                        </p:tgtEl>
                                      </p:cBhvr>
                                    </p:animEffect>
                                  </p:childTnLst>
                                </p:cTn>
                              </p:par>
                              <p:par>
                                <p:cTn fill="hold" nodeType="with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1000"/>
                                        <p:tgtEl>
                                          <p:spTgt spid="500"/>
                                        </p:tgtEl>
                                      </p:cBhvr>
                                    </p:animEffect>
                                  </p:childTnLst>
                                </p:cTn>
                              </p:par>
                              <p:par>
                                <p:cTn fill="hold" nodeType="with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1000"/>
                                        <p:tgtEl>
                                          <p:spTgt spid="501"/>
                                        </p:tgtEl>
                                      </p:cBhvr>
                                    </p:animEffect>
                                  </p:childTnLst>
                                </p:cTn>
                              </p:par>
                              <p:par>
                                <p:cTn fill="hold" nodeType="with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1000"/>
                                        <p:tgtEl>
                                          <p:spTgt spid="502"/>
                                        </p:tgtEl>
                                      </p:cBhvr>
                                    </p:animEffect>
                                  </p:childTnLst>
                                </p:cTn>
                              </p:par>
                              <p:par>
                                <p:cTn fill="hold" nodeType="with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1000"/>
                                        <p:tgtEl>
                                          <p:spTgt spid="503"/>
                                        </p:tgtEl>
                                      </p:cBhvr>
                                    </p:animEffect>
                                  </p:childTnLst>
                                </p:cTn>
                              </p:par>
                              <p:par>
                                <p:cTn fill="hold" nodeType="withEffect" presetClass="entr" presetID="10" presetSubtype="0">
                                  <p:stCondLst>
                                    <p:cond delay="0"/>
                                  </p:stCondLst>
                                  <p:childTnLst>
                                    <p:set>
                                      <p:cBhvr>
                                        <p:cTn dur="1" fill="hold">
                                          <p:stCondLst>
                                            <p:cond delay="0"/>
                                          </p:stCondLst>
                                        </p:cTn>
                                        <p:tgtEl>
                                          <p:spTgt spid="504"/>
                                        </p:tgtEl>
                                        <p:attrNameLst>
                                          <p:attrName>style.visibility</p:attrName>
                                        </p:attrNameLst>
                                      </p:cBhvr>
                                      <p:to>
                                        <p:strVal val="visible"/>
                                      </p:to>
                                    </p:set>
                                    <p:animEffect filter="fade" transition="in">
                                      <p:cBhvr>
                                        <p:cTn dur="1000"/>
                                        <p:tgtEl>
                                          <p:spTgt spid="504"/>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505"/>
                                        </p:tgtEl>
                                        <p:attrNameLst>
                                          <p:attrName>style.visibility</p:attrName>
                                        </p:attrNameLst>
                                      </p:cBhvr>
                                      <p:to>
                                        <p:strVal val="visible"/>
                                      </p:to>
                                    </p:set>
                                    <p:animEffect filter="fade" transition="in">
                                      <p:cBhvr>
                                        <p:cTn dur="1000"/>
                                        <p:tgtEl>
                                          <p:spTgt spid="5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09" name="Shape 509"/>
        <p:cNvGrpSpPr/>
        <p:nvPr/>
      </p:nvGrpSpPr>
      <p:grpSpPr>
        <a:xfrm>
          <a:off x="0" y="0"/>
          <a:ext cx="0" cy="0"/>
          <a:chOff x="0" y="0"/>
          <a:chExt cx="0" cy="0"/>
        </a:xfrm>
      </p:grpSpPr>
      <p:grpSp>
        <p:nvGrpSpPr>
          <p:cNvPr id="510" name="Google Shape;510;p40"/>
          <p:cNvGrpSpPr/>
          <p:nvPr/>
        </p:nvGrpSpPr>
        <p:grpSpPr>
          <a:xfrm>
            <a:off x="11218600" y="4360471"/>
            <a:ext cx="7906380" cy="6414774"/>
            <a:chOff x="0" y="-47625"/>
            <a:chExt cx="2082325" cy="1292780"/>
          </a:xfrm>
        </p:grpSpPr>
        <p:sp>
          <p:nvSpPr>
            <p:cNvPr id="511" name="Google Shape;511;p40"/>
            <p:cNvSpPr/>
            <p:nvPr/>
          </p:nvSpPr>
          <p:spPr>
            <a:xfrm>
              <a:off x="0" y="0"/>
              <a:ext cx="2082325" cy="1245155"/>
            </a:xfrm>
            <a:custGeom>
              <a:rect b="b" l="l" r="r" t="t"/>
              <a:pathLst>
                <a:path extrusionOk="0" h="1245155" w="2082325">
                  <a:moveTo>
                    <a:pt x="49939" y="0"/>
                  </a:moveTo>
                  <a:lnTo>
                    <a:pt x="2032385" y="0"/>
                  </a:lnTo>
                  <a:cubicBezTo>
                    <a:pt x="2059966" y="0"/>
                    <a:pt x="2082325" y="22359"/>
                    <a:pt x="2082325" y="49939"/>
                  </a:cubicBezTo>
                  <a:lnTo>
                    <a:pt x="2082325" y="1195216"/>
                  </a:lnTo>
                  <a:cubicBezTo>
                    <a:pt x="2082325" y="1222796"/>
                    <a:pt x="2059966" y="1245155"/>
                    <a:pt x="2032385" y="1245155"/>
                  </a:cubicBezTo>
                  <a:lnTo>
                    <a:pt x="49939" y="1245155"/>
                  </a:lnTo>
                  <a:cubicBezTo>
                    <a:pt x="36695" y="1245155"/>
                    <a:pt x="23992" y="1239894"/>
                    <a:pt x="14627" y="1230528"/>
                  </a:cubicBezTo>
                  <a:cubicBezTo>
                    <a:pt x="5261" y="1221163"/>
                    <a:pt x="0" y="1208460"/>
                    <a:pt x="0" y="1195216"/>
                  </a:cubicBezTo>
                  <a:lnTo>
                    <a:pt x="0" y="49939"/>
                  </a:lnTo>
                  <a:cubicBezTo>
                    <a:pt x="0" y="22359"/>
                    <a:pt x="22359" y="0"/>
                    <a:pt x="49939"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40"/>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13" name="Google Shape;513;p40"/>
          <p:cNvSpPr txBox="1"/>
          <p:nvPr/>
        </p:nvSpPr>
        <p:spPr>
          <a:xfrm>
            <a:off x="290400" y="7503913"/>
            <a:ext cx="74457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Manejo Automático de Relaciones</a:t>
            </a:r>
            <a:endParaRPr/>
          </a:p>
        </p:txBody>
      </p:sp>
      <p:sp>
        <p:nvSpPr>
          <p:cNvPr id="514" name="Google Shape;514;p40"/>
          <p:cNvSpPr txBox="1"/>
          <p:nvPr/>
        </p:nvSpPr>
        <p:spPr>
          <a:xfrm>
            <a:off x="290398" y="8187975"/>
            <a:ext cx="6621900" cy="18849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Gestiona automáticamente las relaciones entre entidades (uno a muchos, muchos a muchos, etc.), lo que simplifica el código y reduce la posibilidad de errores.</a:t>
            </a:r>
            <a:endParaRPr/>
          </a:p>
        </p:txBody>
      </p:sp>
      <p:sp>
        <p:nvSpPr>
          <p:cNvPr id="515" name="Google Shape;515;p40"/>
          <p:cNvSpPr txBox="1"/>
          <p:nvPr/>
        </p:nvSpPr>
        <p:spPr>
          <a:xfrm>
            <a:off x="10541773" y="87450"/>
            <a:ext cx="4953300" cy="13854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Hibernate</a:t>
            </a:r>
            <a:endParaRPr/>
          </a:p>
        </p:txBody>
      </p:sp>
      <p:sp>
        <p:nvSpPr>
          <p:cNvPr id="516" name="Google Shape;516;p40"/>
          <p:cNvSpPr txBox="1"/>
          <p:nvPr/>
        </p:nvSpPr>
        <p:spPr>
          <a:xfrm>
            <a:off x="8582001" y="1472850"/>
            <a:ext cx="9341700" cy="5388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293D2F"/>
                </a:solidFill>
                <a:latin typeface="Lato"/>
                <a:ea typeface="Lato"/>
                <a:cs typeface="Lato"/>
                <a:sym typeface="Lato"/>
              </a:rPr>
              <a:t>Es una implementación de la especificación JPA</a:t>
            </a:r>
            <a:endParaRPr/>
          </a:p>
        </p:txBody>
      </p:sp>
      <p:sp>
        <p:nvSpPr>
          <p:cNvPr id="517" name="Google Shape;517;p40"/>
          <p:cNvSpPr txBox="1"/>
          <p:nvPr/>
        </p:nvSpPr>
        <p:spPr>
          <a:xfrm>
            <a:off x="290403" y="4675138"/>
            <a:ext cx="37773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336430"/>
                </a:solidFill>
                <a:latin typeface="Lato"/>
                <a:ea typeface="Lato"/>
                <a:cs typeface="Lato"/>
                <a:sym typeface="Lato"/>
              </a:rPr>
              <a:t>Portabilidad</a:t>
            </a:r>
            <a:endParaRPr/>
          </a:p>
        </p:txBody>
      </p:sp>
      <p:sp>
        <p:nvSpPr>
          <p:cNvPr id="518" name="Google Shape;518;p40"/>
          <p:cNvSpPr txBox="1"/>
          <p:nvPr/>
        </p:nvSpPr>
        <p:spPr>
          <a:xfrm>
            <a:off x="290399" y="2239325"/>
            <a:ext cx="4750500" cy="538500"/>
          </a:xfrm>
          <a:prstGeom prst="rect">
            <a:avLst/>
          </a:prstGeom>
          <a:noFill/>
          <a:ln>
            <a:noFill/>
          </a:ln>
        </p:spPr>
        <p:txBody>
          <a:bodyPr anchorCtr="0" anchor="t" bIns="0" lIns="0" spcFirstLastPara="1" rIns="0" wrap="square" tIns="0">
            <a:spAutoFit/>
          </a:bodyPr>
          <a:lstStyle/>
          <a:p>
            <a:pPr indent="0" lvl="0" marL="0" marR="0" rtl="0" algn="just">
              <a:lnSpc>
                <a:spcPct val="120005"/>
              </a:lnSpc>
              <a:spcBef>
                <a:spcPts val="0"/>
              </a:spcBef>
              <a:spcAft>
                <a:spcPts val="0"/>
              </a:spcAft>
              <a:buNone/>
            </a:pPr>
            <a:r>
              <a:rPr b="1" lang="en-US" sz="3499">
                <a:solidFill>
                  <a:srgbClr val="336430"/>
                </a:solidFill>
                <a:latin typeface="Lato"/>
                <a:ea typeface="Lato"/>
                <a:cs typeface="Lato"/>
                <a:sym typeface="Lato"/>
              </a:rPr>
              <a:t>Abstracción del SQL</a:t>
            </a:r>
            <a:endParaRPr/>
          </a:p>
        </p:txBody>
      </p:sp>
      <p:sp>
        <p:nvSpPr>
          <p:cNvPr id="519" name="Google Shape;519;p40"/>
          <p:cNvSpPr txBox="1"/>
          <p:nvPr/>
        </p:nvSpPr>
        <p:spPr>
          <a:xfrm>
            <a:off x="290398" y="5213638"/>
            <a:ext cx="6430200" cy="1884900"/>
          </a:xfrm>
          <a:prstGeom prst="rect">
            <a:avLst/>
          </a:prstGeom>
          <a:noFill/>
          <a:ln>
            <a:noFill/>
          </a:ln>
        </p:spPr>
        <p:txBody>
          <a:bodyPr anchorCtr="0" anchor="t" bIns="0" lIns="0" spcFirstLastPara="1" rIns="0" wrap="square" tIns="0">
            <a:spAutoFit/>
          </a:bodyPr>
          <a:lstStyle/>
          <a:p>
            <a:pPr indent="0" lvl="0" marL="0" marR="0" rtl="0" algn="l">
              <a:lnSpc>
                <a:spcPct val="130011"/>
              </a:lnSpc>
              <a:spcBef>
                <a:spcPts val="0"/>
              </a:spcBef>
              <a:spcAft>
                <a:spcPts val="0"/>
              </a:spcAft>
              <a:buNone/>
            </a:pPr>
            <a:r>
              <a:rPr lang="en-US" sz="2499">
                <a:solidFill>
                  <a:srgbClr val="293D2F"/>
                </a:solidFill>
                <a:latin typeface="Lato"/>
                <a:ea typeface="Lato"/>
                <a:cs typeface="Lato"/>
                <a:sym typeface="Lato"/>
              </a:rPr>
              <a:t>Al ser independiente de la base de datos, Hibernate permite que la misma aplicación Java funcione con diferentes bases de datos con cambios mínimos en la configuración.</a:t>
            </a:r>
            <a:endParaRPr/>
          </a:p>
        </p:txBody>
      </p:sp>
      <p:sp>
        <p:nvSpPr>
          <p:cNvPr id="520" name="Google Shape;520;p40"/>
          <p:cNvSpPr txBox="1"/>
          <p:nvPr/>
        </p:nvSpPr>
        <p:spPr>
          <a:xfrm>
            <a:off x="290398" y="2888500"/>
            <a:ext cx="6621900" cy="13848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Permite a los desarrolladores centrarse en el código orientado a objetos sin tener que escribir SQL explícitamente.</a:t>
            </a:r>
            <a:endParaRPr/>
          </a:p>
        </p:txBody>
      </p:sp>
      <p:pic>
        <p:nvPicPr>
          <p:cNvPr id="521" name="Google Shape;521;p40"/>
          <p:cNvPicPr preferRelativeResize="0"/>
          <p:nvPr/>
        </p:nvPicPr>
        <p:blipFill>
          <a:blip r:embed="rId3">
            <a:alphaModFix/>
          </a:blip>
          <a:stretch>
            <a:fillRect/>
          </a:stretch>
        </p:blipFill>
        <p:spPr>
          <a:xfrm>
            <a:off x="10541775" y="2239325"/>
            <a:ext cx="6185600" cy="78335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5"/>
                                        </p:tgtEl>
                                        <p:attrNameLst>
                                          <p:attrName>style.visibility</p:attrName>
                                        </p:attrNameLst>
                                      </p:cBhvr>
                                      <p:to>
                                        <p:strVal val="visible"/>
                                      </p:to>
                                    </p:set>
                                    <p:animEffect filter="fade" transition="in">
                                      <p:cBhvr>
                                        <p:cTn dur="500"/>
                                        <p:tgtEl>
                                          <p:spTgt spid="515"/>
                                        </p:tgtEl>
                                      </p:cBhvr>
                                    </p:animEffect>
                                  </p:childTnLst>
                                </p:cTn>
                              </p:par>
                              <p:par>
                                <p:cTn fill="hold" nodeType="withEffect" presetClass="entr" presetID="10" presetSubtype="0">
                                  <p:stCondLst>
                                    <p:cond delay="0"/>
                                  </p:stCondLst>
                                  <p:childTnLst>
                                    <p:set>
                                      <p:cBhvr>
                                        <p:cTn dur="1" fill="hold">
                                          <p:stCondLst>
                                            <p:cond delay="0"/>
                                          </p:stCondLst>
                                        </p:cTn>
                                        <p:tgtEl>
                                          <p:spTgt spid="516"/>
                                        </p:tgtEl>
                                        <p:attrNameLst>
                                          <p:attrName>style.visibility</p:attrName>
                                        </p:attrNameLst>
                                      </p:cBhvr>
                                      <p:to>
                                        <p:strVal val="visible"/>
                                      </p:to>
                                    </p:set>
                                    <p:animEffect filter="fade" transition="in">
                                      <p:cBhvr>
                                        <p:cTn dur="500"/>
                                        <p:tgtEl>
                                          <p:spTgt spid="516"/>
                                        </p:tgtEl>
                                      </p:cBhvr>
                                    </p:animEffect>
                                  </p:childTnLst>
                                </p:cTn>
                              </p:par>
                              <p:par>
                                <p:cTn fill="hold" nodeType="withEffect" presetClass="entr" presetID="10" presetSubtype="0">
                                  <p:stCondLst>
                                    <p:cond delay="0"/>
                                  </p:stCondLst>
                                  <p:childTnLst>
                                    <p:set>
                                      <p:cBhvr>
                                        <p:cTn dur="1" fill="hold">
                                          <p:stCondLst>
                                            <p:cond delay="0"/>
                                          </p:stCondLst>
                                        </p:cTn>
                                        <p:tgtEl>
                                          <p:spTgt spid="518"/>
                                        </p:tgtEl>
                                        <p:attrNameLst>
                                          <p:attrName>style.visibility</p:attrName>
                                        </p:attrNameLst>
                                      </p:cBhvr>
                                      <p:to>
                                        <p:strVal val="visible"/>
                                      </p:to>
                                    </p:set>
                                    <p:animEffect filter="fade" transition="in">
                                      <p:cBhvr>
                                        <p:cTn dur="500"/>
                                        <p:tgtEl>
                                          <p:spTgt spid="518"/>
                                        </p:tgtEl>
                                      </p:cBhvr>
                                    </p:animEffect>
                                  </p:childTnLst>
                                </p:cTn>
                              </p:par>
                              <p:par>
                                <p:cTn fill="hold" nodeType="withEffect" presetClass="entr" presetID="10" presetSubtype="0">
                                  <p:stCondLst>
                                    <p:cond delay="0"/>
                                  </p:stCondLst>
                                  <p:childTnLst>
                                    <p:set>
                                      <p:cBhvr>
                                        <p:cTn dur="1" fill="hold">
                                          <p:stCondLst>
                                            <p:cond delay="0"/>
                                          </p:stCondLst>
                                        </p:cTn>
                                        <p:tgtEl>
                                          <p:spTgt spid="520"/>
                                        </p:tgtEl>
                                        <p:attrNameLst>
                                          <p:attrName>style.visibility</p:attrName>
                                        </p:attrNameLst>
                                      </p:cBhvr>
                                      <p:to>
                                        <p:strVal val="visible"/>
                                      </p:to>
                                    </p:set>
                                    <p:animEffect filter="fade" transition="in">
                                      <p:cBhvr>
                                        <p:cTn dur="500"/>
                                        <p:tgtEl>
                                          <p:spTgt spid="520"/>
                                        </p:tgtEl>
                                      </p:cBhvr>
                                    </p:animEffect>
                                  </p:childTnLst>
                                </p:cTn>
                              </p:par>
                              <p:par>
                                <p:cTn fill="hold" nodeType="withEffect" presetClass="entr" presetID="10" presetSubtype="0">
                                  <p:stCondLst>
                                    <p:cond delay="0"/>
                                  </p:stCondLst>
                                  <p:childTnLst>
                                    <p:set>
                                      <p:cBhvr>
                                        <p:cTn dur="1" fill="hold">
                                          <p:stCondLst>
                                            <p:cond delay="0"/>
                                          </p:stCondLst>
                                        </p:cTn>
                                        <p:tgtEl>
                                          <p:spTgt spid="513"/>
                                        </p:tgtEl>
                                        <p:attrNameLst>
                                          <p:attrName>style.visibility</p:attrName>
                                        </p:attrNameLst>
                                      </p:cBhvr>
                                      <p:to>
                                        <p:strVal val="visible"/>
                                      </p:to>
                                    </p:set>
                                    <p:animEffect filter="fade" transition="in">
                                      <p:cBhvr>
                                        <p:cTn dur="500"/>
                                        <p:tgtEl>
                                          <p:spTgt spid="513"/>
                                        </p:tgtEl>
                                      </p:cBhvr>
                                    </p:animEffect>
                                  </p:childTnLst>
                                </p:cTn>
                              </p:par>
                              <p:par>
                                <p:cTn fill="hold" nodeType="withEffect" presetClass="entr" presetID="10" presetSubtype="0">
                                  <p:stCondLst>
                                    <p:cond delay="0"/>
                                  </p:stCondLst>
                                  <p:childTnLst>
                                    <p:set>
                                      <p:cBhvr>
                                        <p:cTn dur="1" fill="hold">
                                          <p:stCondLst>
                                            <p:cond delay="0"/>
                                          </p:stCondLst>
                                        </p:cTn>
                                        <p:tgtEl>
                                          <p:spTgt spid="514"/>
                                        </p:tgtEl>
                                        <p:attrNameLst>
                                          <p:attrName>style.visibility</p:attrName>
                                        </p:attrNameLst>
                                      </p:cBhvr>
                                      <p:to>
                                        <p:strVal val="visible"/>
                                      </p:to>
                                    </p:set>
                                    <p:animEffect filter="fade" transition="in">
                                      <p:cBhvr>
                                        <p:cTn dur="500"/>
                                        <p:tgtEl>
                                          <p:spTgt spid="514"/>
                                        </p:tgtEl>
                                      </p:cBhvr>
                                    </p:animEffect>
                                  </p:childTnLst>
                                </p:cTn>
                              </p:par>
                              <p:par>
                                <p:cTn fill="hold" nodeType="withEffect" presetClass="entr" presetID="10" presetSubtype="0">
                                  <p:stCondLst>
                                    <p:cond delay="0"/>
                                  </p:stCondLst>
                                  <p:childTnLst>
                                    <p:set>
                                      <p:cBhvr>
                                        <p:cTn dur="1" fill="hold">
                                          <p:stCondLst>
                                            <p:cond delay="0"/>
                                          </p:stCondLst>
                                        </p:cTn>
                                        <p:tgtEl>
                                          <p:spTgt spid="517"/>
                                        </p:tgtEl>
                                        <p:attrNameLst>
                                          <p:attrName>style.visibility</p:attrName>
                                        </p:attrNameLst>
                                      </p:cBhvr>
                                      <p:to>
                                        <p:strVal val="visible"/>
                                      </p:to>
                                    </p:set>
                                    <p:animEffect filter="fade" transition="in">
                                      <p:cBhvr>
                                        <p:cTn dur="500"/>
                                        <p:tgtEl>
                                          <p:spTgt spid="517"/>
                                        </p:tgtEl>
                                      </p:cBhvr>
                                    </p:animEffect>
                                  </p:childTnLst>
                                </p:cTn>
                              </p:par>
                              <p:par>
                                <p:cTn fill="hold" nodeType="withEffect" presetClass="entr" presetID="10" presetSubtype="0">
                                  <p:stCondLst>
                                    <p:cond delay="0"/>
                                  </p:stCondLst>
                                  <p:childTnLst>
                                    <p:set>
                                      <p:cBhvr>
                                        <p:cTn dur="1" fill="hold">
                                          <p:stCondLst>
                                            <p:cond delay="0"/>
                                          </p:stCondLst>
                                        </p:cTn>
                                        <p:tgtEl>
                                          <p:spTgt spid="519"/>
                                        </p:tgtEl>
                                        <p:attrNameLst>
                                          <p:attrName>style.visibility</p:attrName>
                                        </p:attrNameLst>
                                      </p:cBhvr>
                                      <p:to>
                                        <p:strVal val="visible"/>
                                      </p:to>
                                    </p:set>
                                    <p:animEffect filter="fade" transition="in">
                                      <p:cBhvr>
                                        <p:cTn dur="500"/>
                                        <p:tgtEl>
                                          <p:spTgt spid="519"/>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1000"/>
                                        <p:tgtEl>
                                          <p:spTgt spid="5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25" name="Shape 525"/>
        <p:cNvGrpSpPr/>
        <p:nvPr/>
      </p:nvGrpSpPr>
      <p:grpSpPr>
        <a:xfrm>
          <a:off x="0" y="0"/>
          <a:ext cx="0" cy="0"/>
          <a:chOff x="0" y="0"/>
          <a:chExt cx="0" cy="0"/>
        </a:xfrm>
      </p:grpSpPr>
      <p:sp>
        <p:nvSpPr>
          <p:cNvPr id="526" name="Google Shape;526;p41"/>
          <p:cNvSpPr/>
          <p:nvPr/>
        </p:nvSpPr>
        <p:spPr>
          <a:xfrm>
            <a:off x="0" y="-197827"/>
            <a:ext cx="2406998" cy="10682654"/>
          </a:xfrm>
          <a:custGeom>
            <a:rect b="b" l="l" r="r" t="t"/>
            <a:pathLst>
              <a:path extrusionOk="0" h="4517048" w="1017774">
                <a:moveTo>
                  <a:pt x="893314" y="4517048"/>
                </a:moveTo>
                <a:lnTo>
                  <a:pt x="124460" y="4517048"/>
                </a:lnTo>
                <a:cubicBezTo>
                  <a:pt x="55880" y="4517048"/>
                  <a:pt x="0" y="4461168"/>
                  <a:pt x="0" y="4392588"/>
                </a:cubicBezTo>
                <a:lnTo>
                  <a:pt x="0" y="124460"/>
                </a:lnTo>
                <a:cubicBezTo>
                  <a:pt x="0" y="55880"/>
                  <a:pt x="55880" y="0"/>
                  <a:pt x="124460" y="0"/>
                </a:cubicBezTo>
                <a:lnTo>
                  <a:pt x="893314" y="0"/>
                </a:lnTo>
                <a:cubicBezTo>
                  <a:pt x="961894" y="0"/>
                  <a:pt x="1017774" y="55880"/>
                  <a:pt x="1017774" y="124460"/>
                </a:cubicBezTo>
                <a:lnTo>
                  <a:pt x="1017774" y="4392588"/>
                </a:lnTo>
                <a:cubicBezTo>
                  <a:pt x="1017774" y="4461168"/>
                  <a:pt x="961894" y="4517048"/>
                  <a:pt x="893314" y="4517048"/>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41"/>
          <p:cNvSpPr/>
          <p:nvPr/>
        </p:nvSpPr>
        <p:spPr>
          <a:xfrm>
            <a:off x="5584982" y="401025"/>
            <a:ext cx="3286125" cy="4929188"/>
          </a:xfrm>
          <a:custGeom>
            <a:rect b="b" l="l" r="r" t="t"/>
            <a:pathLst>
              <a:path extrusionOk="0" h="9525000" w="6350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rotWithShape="1">
            <a:blip r:embed="rId3">
              <a:alphaModFix/>
            </a:blip>
            <a:stretch>
              <a:fillRect b="0" l="-71945" r="-71945"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41"/>
          <p:cNvSpPr/>
          <p:nvPr/>
        </p:nvSpPr>
        <p:spPr>
          <a:xfrm>
            <a:off x="-315656" y="296400"/>
            <a:ext cx="5492750" cy="8239125"/>
          </a:xfrm>
          <a:custGeom>
            <a:rect b="b" l="l" r="r" t="t"/>
            <a:pathLst>
              <a:path extrusionOk="0" h="9525000" w="6350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rotWithShape="1">
            <a:blip r:embed="rId4">
              <a:alphaModFix/>
            </a:blip>
            <a:stretch>
              <a:fillRect b="0" l="-62496" r="-62496"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9" name="Google Shape;529;p41"/>
          <p:cNvSpPr/>
          <p:nvPr/>
        </p:nvSpPr>
        <p:spPr>
          <a:xfrm>
            <a:off x="9278973" y="296400"/>
            <a:ext cx="4937125" cy="493811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5">
              <a:alphaModFix/>
            </a:blip>
            <a:stretch>
              <a:fillRect b="0" l="-25014" r="-25014"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41"/>
          <p:cNvSpPr/>
          <p:nvPr/>
        </p:nvSpPr>
        <p:spPr>
          <a:xfrm>
            <a:off x="11456690" y="5542417"/>
            <a:ext cx="2968625" cy="2969219"/>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6">
              <a:alphaModFix/>
            </a:blip>
            <a:stretch>
              <a:fillRect b="0" l="-25014" r="-25014"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41"/>
          <p:cNvSpPr/>
          <p:nvPr/>
        </p:nvSpPr>
        <p:spPr>
          <a:xfrm>
            <a:off x="5515207" y="5773280"/>
            <a:ext cx="5277028" cy="2968625"/>
          </a:xfrm>
          <a:custGeom>
            <a:rect b="b" l="l" r="r" t="t"/>
            <a:pathLst>
              <a:path extrusionOk="0" h="6350000" w="11287761">
                <a:moveTo>
                  <a:pt x="0" y="5824220"/>
                </a:moveTo>
                <a:lnTo>
                  <a:pt x="0" y="525780"/>
                </a:lnTo>
                <a:cubicBezTo>
                  <a:pt x="0" y="234950"/>
                  <a:pt x="234950" y="0"/>
                  <a:pt x="525780" y="0"/>
                </a:cubicBezTo>
                <a:lnTo>
                  <a:pt x="10761980" y="0"/>
                </a:lnTo>
                <a:cubicBezTo>
                  <a:pt x="11052811" y="0"/>
                  <a:pt x="11287761" y="234950"/>
                  <a:pt x="11287761" y="525780"/>
                </a:cubicBezTo>
                <a:lnTo>
                  <a:pt x="11287761" y="5822950"/>
                </a:lnTo>
                <a:cubicBezTo>
                  <a:pt x="11287761" y="6113780"/>
                  <a:pt x="11052811" y="6348730"/>
                  <a:pt x="10761980" y="6348730"/>
                </a:cubicBezTo>
                <a:lnTo>
                  <a:pt x="525780" y="6348730"/>
                </a:lnTo>
                <a:cubicBezTo>
                  <a:pt x="236220" y="6350000"/>
                  <a:pt x="0" y="6115050"/>
                  <a:pt x="0" y="5824220"/>
                </a:cubicBezTo>
                <a:cubicBezTo>
                  <a:pt x="0" y="5824220"/>
                  <a:pt x="0" y="5824220"/>
                  <a:pt x="0" y="5824220"/>
                </a:cubicBezTo>
                <a:close/>
              </a:path>
            </a:pathLst>
          </a:custGeom>
          <a:blipFill rotWithShape="1">
            <a:blip r:embed="rId7">
              <a:alphaModFix/>
            </a:blip>
            <a:stretch>
              <a:fillRect b="-9264" l="0" r="0" t="-9264"/>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32" name="Google Shape;532;p41"/>
          <p:cNvGrpSpPr/>
          <p:nvPr/>
        </p:nvGrpSpPr>
        <p:grpSpPr>
          <a:xfrm>
            <a:off x="11561315" y="588311"/>
            <a:ext cx="6234126" cy="3905480"/>
            <a:chOff x="0" y="-47625"/>
            <a:chExt cx="1641899" cy="1028597"/>
          </a:xfrm>
        </p:grpSpPr>
        <p:sp>
          <p:nvSpPr>
            <p:cNvPr id="533" name="Google Shape;533;p41"/>
            <p:cNvSpPr/>
            <p:nvPr/>
          </p:nvSpPr>
          <p:spPr>
            <a:xfrm>
              <a:off x="0" y="0"/>
              <a:ext cx="1641899" cy="980972"/>
            </a:xfrm>
            <a:custGeom>
              <a:rect b="b" l="l" r="r" t="t"/>
              <a:pathLst>
                <a:path extrusionOk="0" h="980972" w="1641899">
                  <a:moveTo>
                    <a:pt x="63335" y="0"/>
                  </a:moveTo>
                  <a:lnTo>
                    <a:pt x="1578564" y="0"/>
                  </a:lnTo>
                  <a:cubicBezTo>
                    <a:pt x="1595362" y="0"/>
                    <a:pt x="1611471" y="6673"/>
                    <a:pt x="1623349" y="18550"/>
                  </a:cubicBezTo>
                  <a:cubicBezTo>
                    <a:pt x="1635227" y="30428"/>
                    <a:pt x="1641899" y="46538"/>
                    <a:pt x="1641899" y="63335"/>
                  </a:cubicBezTo>
                  <a:lnTo>
                    <a:pt x="1641899" y="917636"/>
                  </a:lnTo>
                  <a:cubicBezTo>
                    <a:pt x="1641899" y="934434"/>
                    <a:pt x="1635227" y="950543"/>
                    <a:pt x="1623349" y="962421"/>
                  </a:cubicBezTo>
                  <a:cubicBezTo>
                    <a:pt x="1611471" y="974299"/>
                    <a:pt x="1595362" y="980972"/>
                    <a:pt x="1578564" y="980972"/>
                  </a:cubicBezTo>
                  <a:lnTo>
                    <a:pt x="63335" y="980972"/>
                  </a:lnTo>
                  <a:cubicBezTo>
                    <a:pt x="46538" y="980972"/>
                    <a:pt x="30428" y="974299"/>
                    <a:pt x="18550" y="962421"/>
                  </a:cubicBezTo>
                  <a:cubicBezTo>
                    <a:pt x="6673" y="950543"/>
                    <a:pt x="0" y="934434"/>
                    <a:pt x="0" y="917636"/>
                  </a:cubicBezTo>
                  <a:lnTo>
                    <a:pt x="0" y="63335"/>
                  </a:lnTo>
                  <a:cubicBezTo>
                    <a:pt x="0" y="46538"/>
                    <a:pt x="6673" y="30428"/>
                    <a:pt x="18550" y="18550"/>
                  </a:cubicBezTo>
                  <a:cubicBezTo>
                    <a:pt x="30428" y="6673"/>
                    <a:pt x="46538" y="0"/>
                    <a:pt x="63335"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41"/>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35" name="Google Shape;535;p41"/>
          <p:cNvSpPr txBox="1"/>
          <p:nvPr/>
        </p:nvSpPr>
        <p:spPr>
          <a:xfrm>
            <a:off x="12049075" y="1848338"/>
            <a:ext cx="5265000" cy="1385400"/>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None/>
            </a:pPr>
            <a:r>
              <a:rPr lang="en-US" sz="9000">
                <a:solidFill>
                  <a:srgbClr val="EDECEC"/>
                </a:solidFill>
                <a:latin typeface="Francois One"/>
                <a:ea typeface="Francois One"/>
                <a:cs typeface="Francois One"/>
                <a:sym typeface="Francois One"/>
              </a:rPr>
              <a:t>Resultados</a:t>
            </a:r>
            <a:endParaRPr/>
          </a:p>
        </p:txBody>
      </p:sp>
      <p:sp>
        <p:nvSpPr>
          <p:cNvPr id="536" name="Google Shape;536;p41"/>
          <p:cNvSpPr txBox="1"/>
          <p:nvPr/>
        </p:nvSpPr>
        <p:spPr>
          <a:xfrm>
            <a:off x="3084723" y="8819550"/>
            <a:ext cx="10915500" cy="11328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200">
                <a:solidFill>
                  <a:srgbClr val="293D2F"/>
                </a:solidFill>
                <a:latin typeface="Lato"/>
                <a:ea typeface="Lato"/>
                <a:cs typeface="Lato"/>
                <a:sym typeface="Lato"/>
              </a:rPr>
              <a:t>Algunas implementaciones de ABM (alta, baja, modificación y recuperación) sobre todas las entidades.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6"/>
                                        </p:tgtEl>
                                        <p:attrNameLst>
                                          <p:attrName>style.visibility</p:attrName>
                                        </p:attrNameLst>
                                      </p:cBhvr>
                                      <p:to>
                                        <p:strVal val="visible"/>
                                      </p:to>
                                    </p:set>
                                    <p:animEffect filter="fade" transition="in">
                                      <p:cBhvr>
                                        <p:cTn dur="500"/>
                                        <p:tgtEl>
                                          <p:spTgt spid="536"/>
                                        </p:tgtEl>
                                      </p:cBhvr>
                                    </p:animEffect>
                                  </p:childTnLst>
                                </p:cTn>
                              </p:par>
                              <p:par>
                                <p:cTn fill="hold" nodeType="withEffect" presetClass="entr" presetID="10" presetSubtype="0">
                                  <p:stCondLst>
                                    <p:cond delay="0"/>
                                  </p:stCondLst>
                                  <p:childTnLst>
                                    <p:set>
                                      <p:cBhvr>
                                        <p:cTn dur="1" fill="hold">
                                          <p:stCondLst>
                                            <p:cond delay="0"/>
                                          </p:stCondLst>
                                        </p:cTn>
                                        <p:tgtEl>
                                          <p:spTgt spid="535"/>
                                        </p:tgtEl>
                                        <p:attrNameLst>
                                          <p:attrName>style.visibility</p:attrName>
                                        </p:attrNameLst>
                                      </p:cBhvr>
                                      <p:to>
                                        <p:strVal val="visible"/>
                                      </p:to>
                                    </p:set>
                                    <p:animEffect filter="fade" transition="in">
                                      <p:cBhvr>
                                        <p:cTn dur="500"/>
                                        <p:tgtEl>
                                          <p:spTgt spid="535"/>
                                        </p:tgtEl>
                                      </p:cBhvr>
                                    </p:animEffect>
                                  </p:childTnLst>
                                </p:cTn>
                              </p:par>
                              <p:par>
                                <p:cTn fill="hold" nodeType="withEffect" presetClass="entr" presetID="10" presetSubtype="0">
                                  <p:stCondLst>
                                    <p:cond delay="0"/>
                                  </p:stCondLst>
                                  <p:childTnLst>
                                    <p:set>
                                      <p:cBhvr>
                                        <p:cTn dur="1" fill="hold">
                                          <p:stCondLst>
                                            <p:cond delay="0"/>
                                          </p:stCondLst>
                                        </p:cTn>
                                        <p:tgtEl>
                                          <p:spTgt spid="532"/>
                                        </p:tgtEl>
                                        <p:attrNameLst>
                                          <p:attrName>style.visibility</p:attrName>
                                        </p:attrNameLst>
                                      </p:cBhvr>
                                      <p:to>
                                        <p:strVal val="visible"/>
                                      </p:to>
                                    </p:set>
                                    <p:animEffect filter="fade" transition="in">
                                      <p:cBhvr>
                                        <p:cTn dur="500"/>
                                        <p:tgtEl>
                                          <p:spTgt spid="5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105" name="Shape 105"/>
        <p:cNvGrpSpPr/>
        <p:nvPr/>
      </p:nvGrpSpPr>
      <p:grpSpPr>
        <a:xfrm>
          <a:off x="0" y="0"/>
          <a:ext cx="0" cy="0"/>
          <a:chOff x="0" y="0"/>
          <a:chExt cx="0" cy="0"/>
        </a:xfrm>
      </p:grpSpPr>
      <p:grpSp>
        <p:nvGrpSpPr>
          <p:cNvPr id="106" name="Google Shape;106;p15"/>
          <p:cNvGrpSpPr/>
          <p:nvPr/>
        </p:nvGrpSpPr>
        <p:grpSpPr>
          <a:xfrm>
            <a:off x="10489054" y="-18953"/>
            <a:ext cx="6770246" cy="3266926"/>
            <a:chOff x="0" y="-47625"/>
            <a:chExt cx="1783110" cy="860425"/>
          </a:xfrm>
        </p:grpSpPr>
        <p:sp>
          <p:nvSpPr>
            <p:cNvPr id="107" name="Google Shape;107;p15"/>
            <p:cNvSpPr/>
            <p:nvPr/>
          </p:nvSpPr>
          <p:spPr>
            <a:xfrm>
              <a:off x="0" y="0"/>
              <a:ext cx="1783110" cy="812800"/>
            </a:xfrm>
            <a:custGeom>
              <a:rect b="b" l="l" r="r" t="t"/>
              <a:pathLst>
                <a:path extrusionOk="0" h="812800" w="1783110">
                  <a:moveTo>
                    <a:pt x="58320" y="0"/>
                  </a:moveTo>
                  <a:lnTo>
                    <a:pt x="1724790" y="0"/>
                  </a:lnTo>
                  <a:cubicBezTo>
                    <a:pt x="1740258" y="0"/>
                    <a:pt x="1755092" y="6144"/>
                    <a:pt x="1766029" y="17081"/>
                  </a:cubicBezTo>
                  <a:cubicBezTo>
                    <a:pt x="1776966" y="28018"/>
                    <a:pt x="1783110" y="42852"/>
                    <a:pt x="1783110" y="58320"/>
                  </a:cubicBezTo>
                  <a:lnTo>
                    <a:pt x="1783110" y="754480"/>
                  </a:lnTo>
                  <a:cubicBezTo>
                    <a:pt x="1783110" y="769948"/>
                    <a:pt x="1776966" y="784782"/>
                    <a:pt x="1766029" y="795719"/>
                  </a:cubicBezTo>
                  <a:cubicBezTo>
                    <a:pt x="1755092" y="806656"/>
                    <a:pt x="1740258" y="812800"/>
                    <a:pt x="1724790" y="812800"/>
                  </a:cubicBezTo>
                  <a:lnTo>
                    <a:pt x="58320" y="812800"/>
                  </a:lnTo>
                  <a:cubicBezTo>
                    <a:pt x="42852" y="812800"/>
                    <a:pt x="28018" y="806656"/>
                    <a:pt x="17081" y="795719"/>
                  </a:cubicBezTo>
                  <a:cubicBezTo>
                    <a:pt x="6144" y="784782"/>
                    <a:pt x="0" y="769948"/>
                    <a:pt x="0" y="754480"/>
                  </a:cubicBezTo>
                  <a:lnTo>
                    <a:pt x="0" y="58320"/>
                  </a:lnTo>
                  <a:cubicBezTo>
                    <a:pt x="0" y="42852"/>
                    <a:pt x="6144" y="28018"/>
                    <a:pt x="17081" y="17081"/>
                  </a:cubicBezTo>
                  <a:cubicBezTo>
                    <a:pt x="28018" y="6144"/>
                    <a:pt x="42852" y="0"/>
                    <a:pt x="5832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09" name="Google Shape;109;p15"/>
          <p:cNvGrpSpPr/>
          <p:nvPr/>
        </p:nvGrpSpPr>
        <p:grpSpPr>
          <a:xfrm>
            <a:off x="10489054" y="3421097"/>
            <a:ext cx="6770246" cy="3266926"/>
            <a:chOff x="0" y="-47625"/>
            <a:chExt cx="1783110" cy="860425"/>
          </a:xfrm>
        </p:grpSpPr>
        <p:sp>
          <p:nvSpPr>
            <p:cNvPr id="110" name="Google Shape;110;p15"/>
            <p:cNvSpPr/>
            <p:nvPr/>
          </p:nvSpPr>
          <p:spPr>
            <a:xfrm>
              <a:off x="0" y="0"/>
              <a:ext cx="1783110" cy="812800"/>
            </a:xfrm>
            <a:custGeom>
              <a:rect b="b" l="l" r="r" t="t"/>
              <a:pathLst>
                <a:path extrusionOk="0" h="812800" w="1783110">
                  <a:moveTo>
                    <a:pt x="58320" y="0"/>
                  </a:moveTo>
                  <a:lnTo>
                    <a:pt x="1724790" y="0"/>
                  </a:lnTo>
                  <a:cubicBezTo>
                    <a:pt x="1740258" y="0"/>
                    <a:pt x="1755092" y="6144"/>
                    <a:pt x="1766029" y="17081"/>
                  </a:cubicBezTo>
                  <a:cubicBezTo>
                    <a:pt x="1776966" y="28018"/>
                    <a:pt x="1783110" y="42852"/>
                    <a:pt x="1783110" y="58320"/>
                  </a:cubicBezTo>
                  <a:lnTo>
                    <a:pt x="1783110" y="754480"/>
                  </a:lnTo>
                  <a:cubicBezTo>
                    <a:pt x="1783110" y="769948"/>
                    <a:pt x="1776966" y="784782"/>
                    <a:pt x="1766029" y="795719"/>
                  </a:cubicBezTo>
                  <a:cubicBezTo>
                    <a:pt x="1755092" y="806656"/>
                    <a:pt x="1740258" y="812800"/>
                    <a:pt x="1724790" y="812800"/>
                  </a:cubicBezTo>
                  <a:lnTo>
                    <a:pt x="58320" y="812800"/>
                  </a:lnTo>
                  <a:cubicBezTo>
                    <a:pt x="42852" y="812800"/>
                    <a:pt x="28018" y="806656"/>
                    <a:pt x="17081" y="795719"/>
                  </a:cubicBezTo>
                  <a:cubicBezTo>
                    <a:pt x="6144" y="784782"/>
                    <a:pt x="0" y="769948"/>
                    <a:pt x="0" y="754480"/>
                  </a:cubicBezTo>
                  <a:lnTo>
                    <a:pt x="0" y="58320"/>
                  </a:lnTo>
                  <a:cubicBezTo>
                    <a:pt x="0" y="42852"/>
                    <a:pt x="6144" y="28018"/>
                    <a:pt x="17081" y="17081"/>
                  </a:cubicBezTo>
                  <a:cubicBezTo>
                    <a:pt x="28018" y="6144"/>
                    <a:pt x="42852" y="0"/>
                    <a:pt x="5832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12" name="Google Shape;112;p15"/>
          <p:cNvGrpSpPr/>
          <p:nvPr/>
        </p:nvGrpSpPr>
        <p:grpSpPr>
          <a:xfrm>
            <a:off x="10489054" y="6858201"/>
            <a:ext cx="6770246" cy="3266926"/>
            <a:chOff x="0" y="-47625"/>
            <a:chExt cx="1783110" cy="860425"/>
          </a:xfrm>
        </p:grpSpPr>
        <p:sp>
          <p:nvSpPr>
            <p:cNvPr id="113" name="Google Shape;113;p15"/>
            <p:cNvSpPr/>
            <p:nvPr/>
          </p:nvSpPr>
          <p:spPr>
            <a:xfrm>
              <a:off x="0" y="0"/>
              <a:ext cx="1783110" cy="812800"/>
            </a:xfrm>
            <a:custGeom>
              <a:rect b="b" l="l" r="r" t="t"/>
              <a:pathLst>
                <a:path extrusionOk="0" h="812800" w="1783110">
                  <a:moveTo>
                    <a:pt x="58320" y="0"/>
                  </a:moveTo>
                  <a:lnTo>
                    <a:pt x="1724790" y="0"/>
                  </a:lnTo>
                  <a:cubicBezTo>
                    <a:pt x="1740258" y="0"/>
                    <a:pt x="1755092" y="6144"/>
                    <a:pt x="1766029" y="17081"/>
                  </a:cubicBezTo>
                  <a:cubicBezTo>
                    <a:pt x="1776966" y="28018"/>
                    <a:pt x="1783110" y="42852"/>
                    <a:pt x="1783110" y="58320"/>
                  </a:cubicBezTo>
                  <a:lnTo>
                    <a:pt x="1783110" y="754480"/>
                  </a:lnTo>
                  <a:cubicBezTo>
                    <a:pt x="1783110" y="769948"/>
                    <a:pt x="1776966" y="784782"/>
                    <a:pt x="1766029" y="795719"/>
                  </a:cubicBezTo>
                  <a:cubicBezTo>
                    <a:pt x="1755092" y="806656"/>
                    <a:pt x="1740258" y="812800"/>
                    <a:pt x="1724790" y="812800"/>
                  </a:cubicBezTo>
                  <a:lnTo>
                    <a:pt x="58320" y="812800"/>
                  </a:lnTo>
                  <a:cubicBezTo>
                    <a:pt x="42852" y="812800"/>
                    <a:pt x="28018" y="806656"/>
                    <a:pt x="17081" y="795719"/>
                  </a:cubicBezTo>
                  <a:cubicBezTo>
                    <a:pt x="6144" y="784782"/>
                    <a:pt x="0" y="769948"/>
                    <a:pt x="0" y="754480"/>
                  </a:cubicBezTo>
                  <a:lnTo>
                    <a:pt x="0" y="58320"/>
                  </a:lnTo>
                  <a:cubicBezTo>
                    <a:pt x="0" y="42852"/>
                    <a:pt x="6144" y="28018"/>
                    <a:pt x="17081" y="17081"/>
                  </a:cubicBezTo>
                  <a:cubicBezTo>
                    <a:pt x="28018" y="6144"/>
                    <a:pt x="42852" y="0"/>
                    <a:pt x="5832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15" name="Google Shape;115;p15"/>
          <p:cNvGrpSpPr/>
          <p:nvPr/>
        </p:nvGrpSpPr>
        <p:grpSpPr>
          <a:xfrm>
            <a:off x="9511002" y="842559"/>
            <a:ext cx="1537682" cy="1544574"/>
            <a:chOff x="1813" y="0"/>
            <a:chExt cx="809173" cy="812800"/>
          </a:xfrm>
        </p:grpSpPr>
        <p:sp>
          <p:nvSpPr>
            <p:cNvPr id="116" name="Google Shape;116;p1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5"/>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4"/>
                </a:lnSpc>
                <a:spcBef>
                  <a:spcPts val="0"/>
                </a:spcBef>
                <a:spcAft>
                  <a:spcPts val="0"/>
                </a:spcAft>
                <a:buNone/>
              </a:pPr>
              <a:r>
                <a:rPr b="0" i="0" lang="en-US" sz="4499" u="none" cap="none" strike="noStrike">
                  <a:solidFill>
                    <a:srgbClr val="293D2F"/>
                  </a:solidFill>
                  <a:latin typeface="Francois One"/>
                  <a:ea typeface="Francois One"/>
                  <a:cs typeface="Francois One"/>
                  <a:sym typeface="Francois One"/>
                </a:rPr>
                <a:t>01.</a:t>
              </a:r>
              <a:endParaRPr/>
            </a:p>
          </p:txBody>
        </p:sp>
      </p:grpSp>
      <p:grpSp>
        <p:nvGrpSpPr>
          <p:cNvPr id="118" name="Google Shape;118;p15"/>
          <p:cNvGrpSpPr/>
          <p:nvPr/>
        </p:nvGrpSpPr>
        <p:grpSpPr>
          <a:xfrm>
            <a:off x="9537156" y="4371213"/>
            <a:ext cx="1537682" cy="1544574"/>
            <a:chOff x="1813" y="0"/>
            <a:chExt cx="809173" cy="812800"/>
          </a:xfrm>
        </p:grpSpPr>
        <p:sp>
          <p:nvSpPr>
            <p:cNvPr id="119" name="Google Shape;119;p1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5"/>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b="0" i="0" lang="en-US" sz="4500" u="none" cap="none" strike="noStrike">
                  <a:solidFill>
                    <a:srgbClr val="293D2F"/>
                  </a:solidFill>
                  <a:latin typeface="Francois One"/>
                  <a:ea typeface="Francois One"/>
                  <a:cs typeface="Francois One"/>
                  <a:sym typeface="Francois One"/>
                </a:rPr>
                <a:t>02.</a:t>
              </a:r>
              <a:endParaRPr/>
            </a:p>
          </p:txBody>
        </p:sp>
      </p:grpSp>
      <p:grpSp>
        <p:nvGrpSpPr>
          <p:cNvPr id="121" name="Google Shape;121;p15"/>
          <p:cNvGrpSpPr/>
          <p:nvPr/>
        </p:nvGrpSpPr>
        <p:grpSpPr>
          <a:xfrm>
            <a:off x="9537156" y="7832869"/>
            <a:ext cx="1537682" cy="1544574"/>
            <a:chOff x="1813" y="0"/>
            <a:chExt cx="809173" cy="812800"/>
          </a:xfrm>
        </p:grpSpPr>
        <p:sp>
          <p:nvSpPr>
            <p:cNvPr id="122" name="Google Shape;122;p15"/>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5"/>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b="0" i="0" lang="en-US" sz="4500" u="none" cap="none" strike="noStrike">
                  <a:solidFill>
                    <a:srgbClr val="293D2F"/>
                  </a:solidFill>
                  <a:latin typeface="Francois One"/>
                  <a:ea typeface="Francois One"/>
                  <a:cs typeface="Francois One"/>
                  <a:sym typeface="Francois One"/>
                </a:rPr>
                <a:t>03.</a:t>
              </a:r>
              <a:endParaRPr/>
            </a:p>
          </p:txBody>
        </p:sp>
      </p:grpSp>
      <p:sp>
        <p:nvSpPr>
          <p:cNvPr id="124" name="Google Shape;124;p15"/>
          <p:cNvSpPr txBox="1"/>
          <p:nvPr/>
        </p:nvSpPr>
        <p:spPr>
          <a:xfrm>
            <a:off x="11480177" y="7561400"/>
            <a:ext cx="4764600" cy="692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4500">
                <a:solidFill>
                  <a:srgbClr val="EDECEC"/>
                </a:solidFill>
                <a:latin typeface="Lato"/>
                <a:ea typeface="Lato"/>
                <a:cs typeface="Lato"/>
                <a:sym typeface="Lato"/>
              </a:rPr>
              <a:t>Sobre nosotros</a:t>
            </a:r>
            <a:endParaRPr/>
          </a:p>
        </p:txBody>
      </p:sp>
      <p:sp>
        <p:nvSpPr>
          <p:cNvPr id="125" name="Google Shape;125;p15"/>
          <p:cNvSpPr txBox="1"/>
          <p:nvPr/>
        </p:nvSpPr>
        <p:spPr>
          <a:xfrm>
            <a:off x="11480168" y="8439064"/>
            <a:ext cx="3306000" cy="9231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499">
                <a:solidFill>
                  <a:srgbClr val="EDECEC"/>
                </a:solidFill>
                <a:latin typeface="Lato"/>
                <a:ea typeface="Lato"/>
                <a:cs typeface="Lato"/>
                <a:sym typeface="Lato"/>
              </a:rPr>
              <a:t>Organización</a:t>
            </a:r>
            <a:r>
              <a:rPr lang="en-US" sz="2499">
                <a:solidFill>
                  <a:srgbClr val="EDECEC"/>
                </a:solidFill>
                <a:latin typeface="Lato"/>
                <a:ea typeface="Lato"/>
                <a:cs typeface="Lato"/>
                <a:sym typeface="Lato"/>
              </a:rPr>
              <a:t> interna del grupo.</a:t>
            </a:r>
            <a:endParaRPr/>
          </a:p>
        </p:txBody>
      </p:sp>
      <p:pic>
        <p:nvPicPr>
          <p:cNvPr id="126" name="Google Shape;126;p15"/>
          <p:cNvPicPr preferRelativeResize="0"/>
          <p:nvPr/>
        </p:nvPicPr>
        <p:blipFill rotWithShape="1">
          <a:blip r:embed="rId3">
            <a:alphaModFix amt="19999"/>
          </a:blip>
          <a:srcRect b="0" l="0" r="0" t="0"/>
          <a:stretch/>
        </p:blipFill>
        <p:spPr>
          <a:xfrm>
            <a:off x="-3259831" y="1648165"/>
            <a:ext cx="9694470" cy="8858322"/>
          </a:xfrm>
          <a:prstGeom prst="rect">
            <a:avLst/>
          </a:prstGeom>
          <a:noFill/>
          <a:ln>
            <a:noFill/>
          </a:ln>
        </p:spPr>
      </p:pic>
      <p:sp>
        <p:nvSpPr>
          <p:cNvPr id="127" name="Google Shape;127;p15"/>
          <p:cNvSpPr txBox="1"/>
          <p:nvPr/>
        </p:nvSpPr>
        <p:spPr>
          <a:xfrm>
            <a:off x="484909" y="3719977"/>
            <a:ext cx="61218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Tabla de contenidos</a:t>
            </a:r>
            <a:endParaRPr/>
          </a:p>
        </p:txBody>
      </p:sp>
      <p:sp>
        <p:nvSpPr>
          <p:cNvPr id="128" name="Google Shape;128;p15"/>
          <p:cNvSpPr txBox="1"/>
          <p:nvPr/>
        </p:nvSpPr>
        <p:spPr>
          <a:xfrm>
            <a:off x="11415998" y="4142144"/>
            <a:ext cx="3794400" cy="692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4500">
                <a:solidFill>
                  <a:srgbClr val="EDECEC"/>
                </a:solidFill>
                <a:latin typeface="Lato"/>
                <a:ea typeface="Lato"/>
                <a:cs typeface="Lato"/>
                <a:sym typeface="Lato"/>
              </a:rPr>
              <a:t>Etapas</a:t>
            </a:r>
            <a:endParaRPr/>
          </a:p>
        </p:txBody>
      </p:sp>
      <p:sp>
        <p:nvSpPr>
          <p:cNvPr id="129" name="Google Shape;129;p15"/>
          <p:cNvSpPr txBox="1"/>
          <p:nvPr/>
        </p:nvSpPr>
        <p:spPr>
          <a:xfrm>
            <a:off x="11415998" y="5019802"/>
            <a:ext cx="3306000" cy="9231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499">
                <a:solidFill>
                  <a:srgbClr val="EDECEC"/>
                </a:solidFill>
                <a:latin typeface="Lato"/>
                <a:ea typeface="Lato"/>
                <a:cs typeface="Lato"/>
                <a:sym typeface="Lato"/>
              </a:rPr>
              <a:t>Desarrollo de la solución.</a:t>
            </a:r>
            <a:endParaRPr/>
          </a:p>
        </p:txBody>
      </p:sp>
      <p:sp>
        <p:nvSpPr>
          <p:cNvPr id="130" name="Google Shape;130;p15"/>
          <p:cNvSpPr txBox="1"/>
          <p:nvPr/>
        </p:nvSpPr>
        <p:spPr>
          <a:xfrm>
            <a:off x="11351828" y="722882"/>
            <a:ext cx="3794400" cy="692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4500">
                <a:solidFill>
                  <a:srgbClr val="EDECEC"/>
                </a:solidFill>
                <a:latin typeface="Lato"/>
                <a:ea typeface="Lato"/>
                <a:cs typeface="Lato"/>
                <a:sym typeface="Lato"/>
              </a:rPr>
              <a:t>Introducción</a:t>
            </a:r>
            <a:endParaRPr/>
          </a:p>
        </p:txBody>
      </p:sp>
      <p:sp>
        <p:nvSpPr>
          <p:cNvPr id="131" name="Google Shape;131;p15"/>
          <p:cNvSpPr txBox="1"/>
          <p:nvPr/>
        </p:nvSpPr>
        <p:spPr>
          <a:xfrm>
            <a:off x="11351828" y="1600540"/>
            <a:ext cx="3306000" cy="9231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499">
                <a:solidFill>
                  <a:srgbClr val="EDECEC"/>
                </a:solidFill>
                <a:latin typeface="Lato"/>
                <a:ea typeface="Lato"/>
                <a:cs typeface="Lato"/>
                <a:sym typeface="Lato"/>
              </a:rPr>
              <a:t>Descripción del problema abordado.</a:t>
            </a:r>
            <a:endParaRPr/>
          </a:p>
        </p:txBody>
      </p:sp>
      <p:cxnSp>
        <p:nvCxnSpPr>
          <p:cNvPr id="132" name="Google Shape;132;p15"/>
          <p:cNvCxnSpPr/>
          <p:nvPr/>
        </p:nvCxnSpPr>
        <p:spPr>
          <a:xfrm flipH="1" rot="10800000">
            <a:off x="5522192" y="1595796"/>
            <a:ext cx="3381172" cy="19050"/>
          </a:xfrm>
          <a:prstGeom prst="straightConnector1">
            <a:avLst/>
          </a:prstGeom>
          <a:noFill/>
          <a:ln cap="flat" cmpd="sng" w="38100">
            <a:solidFill>
              <a:srgbClr val="293D2F"/>
            </a:solidFill>
            <a:prstDash val="solid"/>
            <a:round/>
            <a:headEnd len="sm" w="sm" type="none"/>
            <a:tailEnd len="med" w="med" type="stealth"/>
          </a:ln>
        </p:spPr>
      </p:cxnSp>
      <p:cxnSp>
        <p:nvCxnSpPr>
          <p:cNvPr id="133" name="Google Shape;133;p15"/>
          <p:cNvCxnSpPr/>
          <p:nvPr/>
        </p:nvCxnSpPr>
        <p:spPr>
          <a:xfrm flipH="1" rot="10800000">
            <a:off x="5522192" y="5105400"/>
            <a:ext cx="3381172" cy="19050"/>
          </a:xfrm>
          <a:prstGeom prst="straightConnector1">
            <a:avLst/>
          </a:prstGeom>
          <a:noFill/>
          <a:ln cap="flat" cmpd="sng" w="38100">
            <a:solidFill>
              <a:srgbClr val="293D2F"/>
            </a:solidFill>
            <a:prstDash val="solid"/>
            <a:round/>
            <a:headEnd len="sm" w="sm" type="none"/>
            <a:tailEnd len="med" w="med" type="stealth"/>
          </a:ln>
        </p:spPr>
      </p:cxnSp>
      <p:cxnSp>
        <p:nvCxnSpPr>
          <p:cNvPr id="134" name="Google Shape;134;p15"/>
          <p:cNvCxnSpPr/>
          <p:nvPr/>
        </p:nvCxnSpPr>
        <p:spPr>
          <a:xfrm flipH="1" rot="10800000">
            <a:off x="5522192" y="8595631"/>
            <a:ext cx="3381172" cy="19050"/>
          </a:xfrm>
          <a:prstGeom prst="straightConnector1">
            <a:avLst/>
          </a:prstGeom>
          <a:noFill/>
          <a:ln cap="flat" cmpd="sng" w="38100">
            <a:solidFill>
              <a:srgbClr val="293D2F"/>
            </a:solidFill>
            <a:prstDash val="solid"/>
            <a:round/>
            <a:headEnd len="sm" w="sm" type="none"/>
            <a:tailEnd len="med" w="med" type="stealth"/>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gtEl>
                                        <p:attrNameLst>
                                          <p:attrName>style.visibility</p:attrName>
                                        </p:attrNameLst>
                                      </p:cBhvr>
                                      <p:to>
                                        <p:strVal val="visible"/>
                                      </p:to>
                                    </p:set>
                                    <p:animEffect filter="fade" transition="in">
                                      <p:cBhvr>
                                        <p:cTn dur="500"/>
                                        <p:tgtEl>
                                          <p:spTgt spid="127"/>
                                        </p:tgtEl>
                                      </p:cBhvr>
                                    </p:animEffect>
                                  </p:childTnLst>
                                </p:cTn>
                              </p:par>
                              <p:par>
                                <p:cTn fill="hold" nodeType="withEffect" presetClass="entr" presetID="10" presetSubtype="0">
                                  <p:stCondLst>
                                    <p:cond delay="0"/>
                                  </p:stCondLst>
                                  <p:childTnLst>
                                    <p:set>
                                      <p:cBhvr>
                                        <p:cTn dur="1" fill="hold">
                                          <p:stCondLst>
                                            <p:cond delay="0"/>
                                          </p:stCondLst>
                                        </p:cTn>
                                        <p:tgtEl>
                                          <p:spTgt spid="115"/>
                                        </p:tgtEl>
                                        <p:attrNameLst>
                                          <p:attrName>style.visibility</p:attrName>
                                        </p:attrNameLst>
                                      </p:cBhvr>
                                      <p:to>
                                        <p:strVal val="visible"/>
                                      </p:to>
                                    </p:set>
                                    <p:animEffect filter="fade" transition="in">
                                      <p:cBhvr>
                                        <p:cTn dur="500"/>
                                        <p:tgtEl>
                                          <p:spTgt spid="115"/>
                                        </p:tgtEl>
                                      </p:cBhvr>
                                    </p:animEffect>
                                  </p:childTnLst>
                                </p:cTn>
                              </p:par>
                              <p:par>
                                <p:cTn fill="hold" nodeType="with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500"/>
                                        <p:tgtEl>
                                          <p:spTgt spid="130"/>
                                        </p:tgtEl>
                                      </p:cBhvr>
                                    </p:animEffect>
                                  </p:childTnLst>
                                </p:cTn>
                              </p:par>
                              <p:par>
                                <p:cTn fill="hold" nodeType="with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500"/>
                                        <p:tgtEl>
                                          <p:spTgt spid="131"/>
                                        </p:tgtEl>
                                      </p:cBhvr>
                                    </p:animEffect>
                                  </p:childTnLst>
                                </p:cTn>
                              </p:par>
                              <p:par>
                                <p:cTn fill="hold" nodeType="withEffect" presetClass="entr" presetID="10" presetSubtype="0">
                                  <p:stCondLst>
                                    <p:cond delay="0"/>
                                  </p:stCondLst>
                                  <p:childTnLst>
                                    <p:set>
                                      <p:cBhvr>
                                        <p:cTn dur="1" fill="hold">
                                          <p:stCondLst>
                                            <p:cond delay="0"/>
                                          </p:stCondLst>
                                        </p:cTn>
                                        <p:tgtEl>
                                          <p:spTgt spid="118"/>
                                        </p:tgtEl>
                                        <p:attrNameLst>
                                          <p:attrName>style.visibility</p:attrName>
                                        </p:attrNameLst>
                                      </p:cBhvr>
                                      <p:to>
                                        <p:strVal val="visible"/>
                                      </p:to>
                                    </p:set>
                                    <p:animEffect filter="fade" transition="in">
                                      <p:cBhvr>
                                        <p:cTn dur="500"/>
                                        <p:tgtEl>
                                          <p:spTgt spid="118"/>
                                        </p:tgtEl>
                                      </p:cBhvr>
                                    </p:animEffect>
                                  </p:childTnLst>
                                </p:cTn>
                              </p:par>
                              <p:par>
                                <p:cTn fill="hold" nodeType="with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500"/>
                                        <p:tgtEl>
                                          <p:spTgt spid="128"/>
                                        </p:tgtEl>
                                      </p:cBhvr>
                                    </p:animEffect>
                                  </p:childTnLst>
                                </p:cTn>
                              </p:par>
                              <p:par>
                                <p:cTn fill="hold" nodeType="with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500"/>
                                        <p:tgtEl>
                                          <p:spTgt spid="129"/>
                                        </p:tgtEl>
                                      </p:cBhvr>
                                    </p:animEffect>
                                  </p:childTnLst>
                                </p:cTn>
                              </p:par>
                              <p:par>
                                <p:cTn fill="hold" nodeType="withEffect" presetClass="entr" presetID="10" presetSubtype="0">
                                  <p:stCondLst>
                                    <p:cond delay="0"/>
                                  </p:stCondLst>
                                  <p:childTnLst>
                                    <p:set>
                                      <p:cBhvr>
                                        <p:cTn dur="1" fill="hold">
                                          <p:stCondLst>
                                            <p:cond delay="0"/>
                                          </p:stCondLst>
                                        </p:cTn>
                                        <p:tgtEl>
                                          <p:spTgt spid="121"/>
                                        </p:tgtEl>
                                        <p:attrNameLst>
                                          <p:attrName>style.visibility</p:attrName>
                                        </p:attrNameLst>
                                      </p:cBhvr>
                                      <p:to>
                                        <p:strVal val="visible"/>
                                      </p:to>
                                    </p:set>
                                    <p:animEffect filter="fade" transition="in">
                                      <p:cBhvr>
                                        <p:cTn dur="500"/>
                                        <p:tgtEl>
                                          <p:spTgt spid="121"/>
                                        </p:tgtEl>
                                      </p:cBhvr>
                                    </p:animEffect>
                                  </p:childTnLst>
                                </p:cTn>
                              </p:par>
                              <p:par>
                                <p:cTn fill="hold" nodeType="withEffect" presetClass="entr" presetID="10" presetSubtype="0">
                                  <p:stCondLst>
                                    <p:cond delay="0"/>
                                  </p:stCondLst>
                                  <p:childTnLst>
                                    <p:set>
                                      <p:cBhvr>
                                        <p:cTn dur="1" fill="hold">
                                          <p:stCondLst>
                                            <p:cond delay="0"/>
                                          </p:stCondLst>
                                        </p:cTn>
                                        <p:tgtEl>
                                          <p:spTgt spid="124"/>
                                        </p:tgtEl>
                                        <p:attrNameLst>
                                          <p:attrName>style.visibility</p:attrName>
                                        </p:attrNameLst>
                                      </p:cBhvr>
                                      <p:to>
                                        <p:strVal val="visible"/>
                                      </p:to>
                                    </p:set>
                                    <p:animEffect filter="fade" transition="in">
                                      <p:cBhvr>
                                        <p:cTn dur="500"/>
                                        <p:tgtEl>
                                          <p:spTgt spid="124"/>
                                        </p:tgtEl>
                                      </p:cBhvr>
                                    </p:animEffect>
                                  </p:childTnLst>
                                </p:cTn>
                              </p:par>
                              <p:par>
                                <p:cTn fill="hold" nodeType="withEffect" presetClass="entr" presetID="10" presetSubtype="0">
                                  <p:stCondLst>
                                    <p:cond delay="0"/>
                                  </p:stCondLst>
                                  <p:childTnLst>
                                    <p:set>
                                      <p:cBhvr>
                                        <p:cTn dur="1" fill="hold">
                                          <p:stCondLst>
                                            <p:cond delay="0"/>
                                          </p:stCondLst>
                                        </p:cTn>
                                        <p:tgtEl>
                                          <p:spTgt spid="125"/>
                                        </p:tgtEl>
                                        <p:attrNameLst>
                                          <p:attrName>style.visibility</p:attrName>
                                        </p:attrNameLst>
                                      </p:cBhvr>
                                      <p:to>
                                        <p:strVal val="visible"/>
                                      </p:to>
                                    </p:set>
                                    <p:animEffect filter="fade" transition="in">
                                      <p:cBhvr>
                                        <p:cTn dur="500"/>
                                        <p:tgtEl>
                                          <p:spTgt spid="1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40" name="Shape 540"/>
        <p:cNvGrpSpPr/>
        <p:nvPr/>
      </p:nvGrpSpPr>
      <p:grpSpPr>
        <a:xfrm>
          <a:off x="0" y="0"/>
          <a:ext cx="0" cy="0"/>
          <a:chOff x="0" y="0"/>
          <a:chExt cx="0" cy="0"/>
        </a:xfrm>
      </p:grpSpPr>
      <p:pic>
        <p:nvPicPr>
          <p:cNvPr id="541" name="Google Shape;541;p42"/>
          <p:cNvPicPr preferRelativeResize="0"/>
          <p:nvPr/>
        </p:nvPicPr>
        <p:blipFill rotWithShape="1">
          <a:blip r:embed="rId3">
            <a:alphaModFix amt="20000"/>
          </a:blip>
          <a:srcRect b="0" l="0" r="0" t="0"/>
          <a:stretch/>
        </p:blipFill>
        <p:spPr>
          <a:xfrm rot="-2256096">
            <a:off x="11289801" y="1734647"/>
            <a:ext cx="10051202" cy="9184286"/>
          </a:xfrm>
          <a:prstGeom prst="rect">
            <a:avLst/>
          </a:prstGeom>
          <a:noFill/>
          <a:ln>
            <a:noFill/>
          </a:ln>
        </p:spPr>
      </p:pic>
      <p:grpSp>
        <p:nvGrpSpPr>
          <p:cNvPr id="542" name="Google Shape;542;p42"/>
          <p:cNvGrpSpPr/>
          <p:nvPr/>
        </p:nvGrpSpPr>
        <p:grpSpPr>
          <a:xfrm>
            <a:off x="351275" y="1904751"/>
            <a:ext cx="7316071" cy="5708238"/>
            <a:chOff x="0" y="-47625"/>
            <a:chExt cx="1287474" cy="860400"/>
          </a:xfrm>
        </p:grpSpPr>
        <p:sp>
          <p:nvSpPr>
            <p:cNvPr id="543" name="Google Shape;543;p42"/>
            <p:cNvSpPr/>
            <p:nvPr/>
          </p:nvSpPr>
          <p:spPr>
            <a:xfrm>
              <a:off x="0" y="0"/>
              <a:ext cx="1287474" cy="675965"/>
            </a:xfrm>
            <a:custGeom>
              <a:rect b="b" l="l" r="r" t="t"/>
              <a:pathLst>
                <a:path extrusionOk="0" h="675965" w="1287474">
                  <a:moveTo>
                    <a:pt x="80771" y="0"/>
                  </a:moveTo>
                  <a:lnTo>
                    <a:pt x="1206703" y="0"/>
                  </a:lnTo>
                  <a:cubicBezTo>
                    <a:pt x="1251312" y="0"/>
                    <a:pt x="1287474" y="36162"/>
                    <a:pt x="1287474" y="80771"/>
                  </a:cubicBezTo>
                  <a:lnTo>
                    <a:pt x="1287474" y="595194"/>
                  </a:lnTo>
                  <a:cubicBezTo>
                    <a:pt x="1287474" y="639803"/>
                    <a:pt x="1251312" y="675965"/>
                    <a:pt x="1206703" y="675965"/>
                  </a:cubicBezTo>
                  <a:lnTo>
                    <a:pt x="80771" y="675965"/>
                  </a:lnTo>
                  <a:cubicBezTo>
                    <a:pt x="36162" y="675965"/>
                    <a:pt x="0" y="639803"/>
                    <a:pt x="0" y="595194"/>
                  </a:cubicBezTo>
                  <a:lnTo>
                    <a:pt x="0" y="80771"/>
                  </a:lnTo>
                  <a:cubicBezTo>
                    <a:pt x="0" y="36162"/>
                    <a:pt x="36162" y="0"/>
                    <a:pt x="8077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4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545" name="Google Shape;545;p42"/>
          <p:cNvGrpSpPr/>
          <p:nvPr/>
        </p:nvGrpSpPr>
        <p:grpSpPr>
          <a:xfrm>
            <a:off x="9838099" y="2091440"/>
            <a:ext cx="7670714" cy="3916283"/>
            <a:chOff x="0" y="-47625"/>
            <a:chExt cx="1250687" cy="860400"/>
          </a:xfrm>
        </p:grpSpPr>
        <p:sp>
          <p:nvSpPr>
            <p:cNvPr id="546" name="Google Shape;546;p42"/>
            <p:cNvSpPr/>
            <p:nvPr/>
          </p:nvSpPr>
          <p:spPr>
            <a:xfrm>
              <a:off x="0" y="0"/>
              <a:ext cx="1250687" cy="675965"/>
            </a:xfrm>
            <a:custGeom>
              <a:rect b="b" l="l" r="r" t="t"/>
              <a:pathLst>
                <a:path extrusionOk="0" h="675965" w="1250687">
                  <a:moveTo>
                    <a:pt x="83146" y="0"/>
                  </a:moveTo>
                  <a:lnTo>
                    <a:pt x="1167541" y="0"/>
                  </a:lnTo>
                  <a:cubicBezTo>
                    <a:pt x="1213461" y="0"/>
                    <a:pt x="1250687" y="37226"/>
                    <a:pt x="1250687" y="83146"/>
                  </a:cubicBezTo>
                  <a:lnTo>
                    <a:pt x="1250687" y="592819"/>
                  </a:lnTo>
                  <a:cubicBezTo>
                    <a:pt x="1250687" y="638739"/>
                    <a:pt x="1213461" y="675965"/>
                    <a:pt x="1167541" y="675965"/>
                  </a:cubicBezTo>
                  <a:lnTo>
                    <a:pt x="83146" y="675965"/>
                  </a:lnTo>
                  <a:cubicBezTo>
                    <a:pt x="37226" y="675965"/>
                    <a:pt x="0" y="638739"/>
                    <a:pt x="0" y="592819"/>
                  </a:cubicBezTo>
                  <a:lnTo>
                    <a:pt x="0" y="83146"/>
                  </a:lnTo>
                  <a:cubicBezTo>
                    <a:pt x="0" y="37226"/>
                    <a:pt x="37226" y="0"/>
                    <a:pt x="8314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4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48" name="Google Shape;548;p42"/>
          <p:cNvSpPr txBox="1"/>
          <p:nvPr/>
        </p:nvSpPr>
        <p:spPr>
          <a:xfrm>
            <a:off x="351271" y="332300"/>
            <a:ext cx="135672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Herramientas Utilizadas</a:t>
            </a:r>
            <a:endParaRPr/>
          </a:p>
        </p:txBody>
      </p:sp>
      <p:sp>
        <p:nvSpPr>
          <p:cNvPr id="549" name="Google Shape;549;p42"/>
          <p:cNvSpPr txBox="1"/>
          <p:nvPr/>
        </p:nvSpPr>
        <p:spPr>
          <a:xfrm>
            <a:off x="701101" y="2395855"/>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Eclipse</a:t>
            </a:r>
            <a:endParaRPr/>
          </a:p>
        </p:txBody>
      </p:sp>
      <p:sp>
        <p:nvSpPr>
          <p:cNvPr id="550" name="Google Shape;550;p42"/>
          <p:cNvSpPr txBox="1"/>
          <p:nvPr/>
        </p:nvSpPr>
        <p:spPr>
          <a:xfrm>
            <a:off x="605674" y="3089425"/>
            <a:ext cx="6807300" cy="19203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293D2F"/>
                </a:solidFill>
                <a:latin typeface="Lato"/>
                <a:ea typeface="Lato"/>
                <a:cs typeface="Lato"/>
                <a:sym typeface="Lato"/>
              </a:rPr>
              <a:t> Entorno de desarrollo integrado popular y ampliamente utilizado para programar en varios lenguajes, siendo especialmente conocido por su fuerte soporte para Java.</a:t>
            </a:r>
            <a:endParaRPr/>
          </a:p>
        </p:txBody>
      </p:sp>
      <p:sp>
        <p:nvSpPr>
          <p:cNvPr id="551" name="Google Shape;551;p42"/>
          <p:cNvSpPr txBox="1"/>
          <p:nvPr/>
        </p:nvSpPr>
        <p:spPr>
          <a:xfrm>
            <a:off x="10172425" y="3278127"/>
            <a:ext cx="3870900" cy="14034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EDECEC"/>
                </a:solidFill>
                <a:latin typeface="Lato"/>
                <a:ea typeface="Lato"/>
                <a:cs typeface="Lato"/>
                <a:sym typeface="Lato"/>
              </a:rPr>
              <a:t>Es un sistema de gestión de bases de datos derivado de MySQL con licencia GPL.</a:t>
            </a:r>
            <a:endParaRPr/>
          </a:p>
        </p:txBody>
      </p:sp>
      <p:sp>
        <p:nvSpPr>
          <p:cNvPr id="552" name="Google Shape;552;p42"/>
          <p:cNvSpPr txBox="1"/>
          <p:nvPr/>
        </p:nvSpPr>
        <p:spPr>
          <a:xfrm>
            <a:off x="10172414" y="2550929"/>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EDECEC"/>
                </a:solidFill>
                <a:latin typeface="Lato"/>
                <a:ea typeface="Lato"/>
                <a:cs typeface="Lato"/>
                <a:sym typeface="Lato"/>
              </a:rPr>
              <a:t>MariaDB</a:t>
            </a:r>
            <a:endParaRPr/>
          </a:p>
        </p:txBody>
      </p:sp>
      <p:grpSp>
        <p:nvGrpSpPr>
          <p:cNvPr id="553" name="Google Shape;553;p42"/>
          <p:cNvGrpSpPr/>
          <p:nvPr/>
        </p:nvGrpSpPr>
        <p:grpSpPr>
          <a:xfrm>
            <a:off x="8982825" y="6241951"/>
            <a:ext cx="8055175" cy="3595181"/>
            <a:chOff x="0" y="-47625"/>
            <a:chExt cx="1250687" cy="860400"/>
          </a:xfrm>
        </p:grpSpPr>
        <p:sp>
          <p:nvSpPr>
            <p:cNvPr id="554" name="Google Shape;554;p42"/>
            <p:cNvSpPr/>
            <p:nvPr/>
          </p:nvSpPr>
          <p:spPr>
            <a:xfrm>
              <a:off x="0" y="0"/>
              <a:ext cx="1250687" cy="675965"/>
            </a:xfrm>
            <a:custGeom>
              <a:rect b="b" l="l" r="r" t="t"/>
              <a:pathLst>
                <a:path extrusionOk="0" h="675965" w="1250687">
                  <a:moveTo>
                    <a:pt x="83146" y="0"/>
                  </a:moveTo>
                  <a:lnTo>
                    <a:pt x="1167541" y="0"/>
                  </a:lnTo>
                  <a:cubicBezTo>
                    <a:pt x="1213461" y="0"/>
                    <a:pt x="1250687" y="37226"/>
                    <a:pt x="1250687" y="83146"/>
                  </a:cubicBezTo>
                  <a:lnTo>
                    <a:pt x="1250687" y="592819"/>
                  </a:lnTo>
                  <a:cubicBezTo>
                    <a:pt x="1250687" y="638739"/>
                    <a:pt x="1213461" y="675965"/>
                    <a:pt x="1167541" y="675965"/>
                  </a:cubicBezTo>
                  <a:lnTo>
                    <a:pt x="83146" y="675965"/>
                  </a:lnTo>
                  <a:cubicBezTo>
                    <a:pt x="37226" y="675965"/>
                    <a:pt x="0" y="638739"/>
                    <a:pt x="0" y="592819"/>
                  </a:cubicBezTo>
                  <a:lnTo>
                    <a:pt x="0" y="83146"/>
                  </a:lnTo>
                  <a:cubicBezTo>
                    <a:pt x="0" y="37226"/>
                    <a:pt x="37226" y="0"/>
                    <a:pt x="83146"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42"/>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56" name="Google Shape;556;p42"/>
          <p:cNvSpPr txBox="1"/>
          <p:nvPr/>
        </p:nvSpPr>
        <p:spPr>
          <a:xfrm>
            <a:off x="9239896" y="7137470"/>
            <a:ext cx="3870900" cy="19203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399">
                <a:solidFill>
                  <a:srgbClr val="293D2F"/>
                </a:solidFill>
                <a:latin typeface="Lato"/>
                <a:ea typeface="Lato"/>
                <a:cs typeface="Lato"/>
                <a:sym typeface="Lato"/>
              </a:rPr>
              <a:t>Herramienta de software para la gestión y construcción de proyectos JAVA.</a:t>
            </a:r>
            <a:endParaRPr/>
          </a:p>
        </p:txBody>
      </p:sp>
      <p:sp>
        <p:nvSpPr>
          <p:cNvPr id="557" name="Google Shape;557;p42"/>
          <p:cNvSpPr txBox="1"/>
          <p:nvPr/>
        </p:nvSpPr>
        <p:spPr>
          <a:xfrm>
            <a:off x="9239896" y="6598963"/>
            <a:ext cx="3870900" cy="5385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293D2F"/>
                </a:solidFill>
                <a:latin typeface="Lato"/>
                <a:ea typeface="Lato"/>
                <a:cs typeface="Lato"/>
                <a:sym typeface="Lato"/>
              </a:rPr>
              <a:t>Maven</a:t>
            </a:r>
            <a:endParaRPr/>
          </a:p>
        </p:txBody>
      </p:sp>
      <p:pic>
        <p:nvPicPr>
          <p:cNvPr id="558" name="Google Shape;558;p42"/>
          <p:cNvPicPr preferRelativeResize="0"/>
          <p:nvPr/>
        </p:nvPicPr>
        <p:blipFill>
          <a:blip r:embed="rId4">
            <a:alphaModFix/>
          </a:blip>
          <a:stretch>
            <a:fillRect/>
          </a:stretch>
        </p:blipFill>
        <p:spPr>
          <a:xfrm>
            <a:off x="1199775" y="5280459"/>
            <a:ext cx="5197661" cy="1220900"/>
          </a:xfrm>
          <a:prstGeom prst="rect">
            <a:avLst/>
          </a:prstGeom>
          <a:noFill/>
          <a:ln>
            <a:noFill/>
          </a:ln>
        </p:spPr>
      </p:pic>
      <p:pic>
        <p:nvPicPr>
          <p:cNvPr id="559" name="Google Shape;559;p42"/>
          <p:cNvPicPr preferRelativeResize="0"/>
          <p:nvPr/>
        </p:nvPicPr>
        <p:blipFill>
          <a:blip r:embed="rId5">
            <a:alphaModFix/>
          </a:blip>
          <a:stretch>
            <a:fillRect/>
          </a:stretch>
        </p:blipFill>
        <p:spPr>
          <a:xfrm>
            <a:off x="14043325" y="2934338"/>
            <a:ext cx="3238500" cy="1666875"/>
          </a:xfrm>
          <a:prstGeom prst="rect">
            <a:avLst/>
          </a:prstGeom>
          <a:noFill/>
          <a:ln>
            <a:noFill/>
          </a:ln>
        </p:spPr>
      </p:pic>
      <p:pic>
        <p:nvPicPr>
          <p:cNvPr id="560" name="Google Shape;560;p42"/>
          <p:cNvPicPr preferRelativeResize="0"/>
          <p:nvPr/>
        </p:nvPicPr>
        <p:blipFill>
          <a:blip r:embed="rId6">
            <a:alphaModFix/>
          </a:blip>
          <a:stretch>
            <a:fillRect/>
          </a:stretch>
        </p:blipFill>
        <p:spPr>
          <a:xfrm>
            <a:off x="13110800" y="7352881"/>
            <a:ext cx="3638573" cy="921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8"/>
                                        </p:tgtEl>
                                        <p:attrNameLst>
                                          <p:attrName>style.visibility</p:attrName>
                                        </p:attrNameLst>
                                      </p:cBhvr>
                                      <p:to>
                                        <p:strVal val="visible"/>
                                      </p:to>
                                    </p:set>
                                    <p:animEffect filter="fade" transition="in">
                                      <p:cBhvr>
                                        <p:cTn dur="500"/>
                                        <p:tgtEl>
                                          <p:spTgt spid="548"/>
                                        </p:tgtEl>
                                      </p:cBhvr>
                                    </p:animEffect>
                                  </p:childTnLst>
                                </p:cTn>
                              </p:par>
                              <p:par>
                                <p:cTn fill="hold" nodeType="withEffect" presetClass="entr" presetID="10" presetSubtype="0">
                                  <p:stCondLst>
                                    <p:cond delay="0"/>
                                  </p:stCondLst>
                                  <p:childTnLst>
                                    <p:set>
                                      <p:cBhvr>
                                        <p:cTn dur="1" fill="hold">
                                          <p:stCondLst>
                                            <p:cond delay="0"/>
                                          </p:stCondLst>
                                        </p:cTn>
                                        <p:tgtEl>
                                          <p:spTgt spid="549"/>
                                        </p:tgtEl>
                                        <p:attrNameLst>
                                          <p:attrName>style.visibility</p:attrName>
                                        </p:attrNameLst>
                                      </p:cBhvr>
                                      <p:to>
                                        <p:strVal val="visible"/>
                                      </p:to>
                                    </p:set>
                                    <p:animEffect filter="fade" transition="in">
                                      <p:cBhvr>
                                        <p:cTn dur="500"/>
                                        <p:tgtEl>
                                          <p:spTgt spid="549"/>
                                        </p:tgtEl>
                                      </p:cBhvr>
                                    </p:animEffect>
                                  </p:childTnLst>
                                </p:cTn>
                              </p:par>
                              <p:par>
                                <p:cTn fill="hold" nodeType="withEffect" presetClass="entr" presetID="10" presetSubtype="0">
                                  <p:stCondLst>
                                    <p:cond delay="0"/>
                                  </p:stCondLst>
                                  <p:childTnLst>
                                    <p:set>
                                      <p:cBhvr>
                                        <p:cTn dur="1" fill="hold">
                                          <p:stCondLst>
                                            <p:cond delay="0"/>
                                          </p:stCondLst>
                                        </p:cTn>
                                        <p:tgtEl>
                                          <p:spTgt spid="550"/>
                                        </p:tgtEl>
                                        <p:attrNameLst>
                                          <p:attrName>style.visibility</p:attrName>
                                        </p:attrNameLst>
                                      </p:cBhvr>
                                      <p:to>
                                        <p:strVal val="visible"/>
                                      </p:to>
                                    </p:set>
                                    <p:animEffect filter="fade" transition="in">
                                      <p:cBhvr>
                                        <p:cTn dur="500"/>
                                        <p:tgtEl>
                                          <p:spTgt spid="550"/>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558"/>
                                        </p:tgtEl>
                                        <p:attrNameLst>
                                          <p:attrName>style.visibility</p:attrName>
                                        </p:attrNameLst>
                                      </p:cBhvr>
                                      <p:to>
                                        <p:strVal val="visible"/>
                                      </p:to>
                                    </p:set>
                                    <p:animEffect filter="fade" transition="in">
                                      <p:cBhvr>
                                        <p:cTn dur="1000"/>
                                        <p:tgtEl>
                                          <p:spTgt spid="558"/>
                                        </p:tgtEl>
                                      </p:cBhvr>
                                    </p:animEffect>
                                  </p:childTnLst>
                                </p:cTn>
                              </p:par>
                              <p:par>
                                <p:cTn fill="hold" nodeType="withEffect" presetClass="entr" presetID="10" presetSubtype="0">
                                  <p:stCondLst>
                                    <p:cond delay="0"/>
                                  </p:stCondLst>
                                  <p:childTnLst>
                                    <p:set>
                                      <p:cBhvr>
                                        <p:cTn dur="1" fill="hold">
                                          <p:stCondLst>
                                            <p:cond delay="0"/>
                                          </p:stCondLst>
                                        </p:cTn>
                                        <p:tgtEl>
                                          <p:spTgt spid="552"/>
                                        </p:tgtEl>
                                        <p:attrNameLst>
                                          <p:attrName>style.visibility</p:attrName>
                                        </p:attrNameLst>
                                      </p:cBhvr>
                                      <p:to>
                                        <p:strVal val="visible"/>
                                      </p:to>
                                    </p:set>
                                    <p:animEffect filter="fade" transition="in">
                                      <p:cBhvr>
                                        <p:cTn dur="500"/>
                                        <p:tgtEl>
                                          <p:spTgt spid="552"/>
                                        </p:tgtEl>
                                      </p:cBhvr>
                                    </p:animEffect>
                                  </p:childTnLst>
                                </p:cTn>
                              </p:par>
                              <p:par>
                                <p:cTn fill="hold" nodeType="withEffect" presetClass="entr" presetID="10" presetSubtype="0">
                                  <p:stCondLst>
                                    <p:cond delay="0"/>
                                  </p:stCondLst>
                                  <p:childTnLst>
                                    <p:set>
                                      <p:cBhvr>
                                        <p:cTn dur="1" fill="hold">
                                          <p:stCondLst>
                                            <p:cond delay="0"/>
                                          </p:stCondLst>
                                        </p:cTn>
                                        <p:tgtEl>
                                          <p:spTgt spid="551"/>
                                        </p:tgtEl>
                                        <p:attrNameLst>
                                          <p:attrName>style.visibility</p:attrName>
                                        </p:attrNameLst>
                                      </p:cBhvr>
                                      <p:to>
                                        <p:strVal val="visible"/>
                                      </p:to>
                                    </p:set>
                                    <p:animEffect filter="fade" transition="in">
                                      <p:cBhvr>
                                        <p:cTn dur="500"/>
                                        <p:tgtEl>
                                          <p:spTgt spid="551"/>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559"/>
                                        </p:tgtEl>
                                        <p:attrNameLst>
                                          <p:attrName>style.visibility</p:attrName>
                                        </p:attrNameLst>
                                      </p:cBhvr>
                                      <p:to>
                                        <p:strVal val="visible"/>
                                      </p:to>
                                    </p:set>
                                    <p:animEffect filter="fade" transition="in">
                                      <p:cBhvr>
                                        <p:cTn dur="1000"/>
                                        <p:tgtEl>
                                          <p:spTgt spid="559"/>
                                        </p:tgtEl>
                                      </p:cBhvr>
                                    </p:animEffect>
                                  </p:childTnLst>
                                </p:cTn>
                              </p:par>
                              <p:par>
                                <p:cTn fill="hold" nodeType="withEffect" presetClass="entr" presetID="10" presetSubtype="0">
                                  <p:stCondLst>
                                    <p:cond delay="0"/>
                                  </p:stCondLst>
                                  <p:childTnLst>
                                    <p:set>
                                      <p:cBhvr>
                                        <p:cTn dur="1" fill="hold">
                                          <p:stCondLst>
                                            <p:cond delay="0"/>
                                          </p:stCondLst>
                                        </p:cTn>
                                        <p:tgtEl>
                                          <p:spTgt spid="557"/>
                                        </p:tgtEl>
                                        <p:attrNameLst>
                                          <p:attrName>style.visibility</p:attrName>
                                        </p:attrNameLst>
                                      </p:cBhvr>
                                      <p:to>
                                        <p:strVal val="visible"/>
                                      </p:to>
                                    </p:set>
                                    <p:animEffect filter="fade" transition="in">
                                      <p:cBhvr>
                                        <p:cTn dur="500"/>
                                        <p:tgtEl>
                                          <p:spTgt spid="557"/>
                                        </p:tgtEl>
                                      </p:cBhvr>
                                    </p:animEffect>
                                  </p:childTnLst>
                                </p:cTn>
                              </p:par>
                              <p:par>
                                <p:cTn fill="hold" nodeType="withEffect" presetClass="entr" presetID="10" presetSubtype="0">
                                  <p:stCondLst>
                                    <p:cond delay="0"/>
                                  </p:stCondLst>
                                  <p:childTnLst>
                                    <p:set>
                                      <p:cBhvr>
                                        <p:cTn dur="1" fill="hold">
                                          <p:stCondLst>
                                            <p:cond delay="0"/>
                                          </p:stCondLst>
                                        </p:cTn>
                                        <p:tgtEl>
                                          <p:spTgt spid="556"/>
                                        </p:tgtEl>
                                        <p:attrNameLst>
                                          <p:attrName>style.visibility</p:attrName>
                                        </p:attrNameLst>
                                      </p:cBhvr>
                                      <p:to>
                                        <p:strVal val="visible"/>
                                      </p:to>
                                    </p:set>
                                    <p:animEffect filter="fade" transition="in">
                                      <p:cBhvr>
                                        <p:cTn dur="500"/>
                                        <p:tgtEl>
                                          <p:spTgt spid="556"/>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560"/>
                                        </p:tgtEl>
                                        <p:attrNameLst>
                                          <p:attrName>style.visibility</p:attrName>
                                        </p:attrNameLst>
                                      </p:cBhvr>
                                      <p:to>
                                        <p:strVal val="visible"/>
                                      </p:to>
                                    </p:set>
                                    <p:animEffect filter="fade" transition="in">
                                      <p:cBhvr>
                                        <p:cTn dur="1000"/>
                                        <p:tgtEl>
                                          <p:spTgt spid="5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64" name="Shape 564"/>
        <p:cNvGrpSpPr/>
        <p:nvPr/>
      </p:nvGrpSpPr>
      <p:grpSpPr>
        <a:xfrm>
          <a:off x="0" y="0"/>
          <a:ext cx="0" cy="0"/>
          <a:chOff x="0" y="0"/>
          <a:chExt cx="0" cy="0"/>
        </a:xfrm>
      </p:grpSpPr>
      <p:pic>
        <p:nvPicPr>
          <p:cNvPr id="565" name="Google Shape;565;p43"/>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566" name="Google Shape;566;p43"/>
          <p:cNvSpPr txBox="1"/>
          <p:nvPr/>
        </p:nvSpPr>
        <p:spPr>
          <a:xfrm>
            <a:off x="9322963" y="4258810"/>
            <a:ext cx="5492700" cy="14619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CUARTA </a:t>
            </a:r>
            <a:r>
              <a:rPr b="1" lang="en-US" sz="2499">
                <a:solidFill>
                  <a:srgbClr val="336430"/>
                </a:solidFill>
                <a:latin typeface="Lato"/>
                <a:ea typeface="Lato"/>
                <a:cs typeface="Lato"/>
                <a:sym typeface="Lato"/>
              </a:rPr>
              <a:t>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JSON, HK2, SWAGGER.</a:t>
            </a:r>
            <a:endParaRPr/>
          </a:p>
        </p:txBody>
      </p:sp>
      <p:sp>
        <p:nvSpPr>
          <p:cNvPr id="567" name="Google Shape;567;p43"/>
          <p:cNvSpPr txBox="1"/>
          <p:nvPr/>
        </p:nvSpPr>
        <p:spPr>
          <a:xfrm>
            <a:off x="9435813" y="6186618"/>
            <a:ext cx="6615600" cy="3693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Desarrollo de la capa de servicios.</a:t>
            </a:r>
            <a:endParaRPr/>
          </a:p>
        </p:txBody>
      </p:sp>
      <p:sp>
        <p:nvSpPr>
          <p:cNvPr id="568" name="Google Shape;568;p43"/>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69" name="Google Shape;569;p43"/>
          <p:cNvGrpSpPr/>
          <p:nvPr/>
        </p:nvGrpSpPr>
        <p:grpSpPr>
          <a:xfrm rot="5400000">
            <a:off x="1649974" y="1222747"/>
            <a:ext cx="4622217" cy="4790833"/>
            <a:chOff x="0" y="-47625"/>
            <a:chExt cx="1217366" cy="1261775"/>
          </a:xfrm>
        </p:grpSpPr>
        <p:sp>
          <p:nvSpPr>
            <p:cNvPr id="570" name="Google Shape;570;p43"/>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43"/>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72" name="Google Shape;572;p43"/>
          <p:cNvSpPr txBox="1"/>
          <p:nvPr/>
        </p:nvSpPr>
        <p:spPr>
          <a:xfrm>
            <a:off x="1960874" y="1540211"/>
            <a:ext cx="38196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API REST</a:t>
            </a:r>
            <a:endParaRPr sz="9000">
              <a:solidFill>
                <a:srgbClr val="293D2F"/>
              </a:solidFill>
              <a:latin typeface="Francois One"/>
              <a:ea typeface="Francois One"/>
              <a:cs typeface="Francois One"/>
              <a:sym typeface="Francois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2"/>
                                        </p:tgtEl>
                                        <p:attrNameLst>
                                          <p:attrName>style.visibility</p:attrName>
                                        </p:attrNameLst>
                                      </p:cBhvr>
                                      <p:to>
                                        <p:strVal val="visible"/>
                                      </p:to>
                                    </p:set>
                                    <p:animEffect filter="fade" transition="in">
                                      <p:cBhvr>
                                        <p:cTn dur="500"/>
                                        <p:tgtEl>
                                          <p:spTgt spid="572"/>
                                        </p:tgtEl>
                                      </p:cBhvr>
                                    </p:animEffect>
                                  </p:childTnLst>
                                </p:cTn>
                              </p:par>
                              <p:par>
                                <p:cTn fill="hold" nodeType="withEffect" presetClass="entr" presetID="10" presetSubtype="0">
                                  <p:stCondLst>
                                    <p:cond delay="0"/>
                                  </p:stCondLst>
                                  <p:childTnLst>
                                    <p:set>
                                      <p:cBhvr>
                                        <p:cTn dur="1" fill="hold">
                                          <p:stCondLst>
                                            <p:cond delay="0"/>
                                          </p:stCondLst>
                                        </p:cTn>
                                        <p:tgtEl>
                                          <p:spTgt spid="569"/>
                                        </p:tgtEl>
                                        <p:attrNameLst>
                                          <p:attrName>style.visibility</p:attrName>
                                        </p:attrNameLst>
                                      </p:cBhvr>
                                      <p:to>
                                        <p:strVal val="visible"/>
                                      </p:to>
                                    </p:set>
                                    <p:animEffect filter="fade" transition="in">
                                      <p:cBhvr>
                                        <p:cTn dur="500"/>
                                        <p:tgtEl>
                                          <p:spTgt spid="569"/>
                                        </p:tgtEl>
                                      </p:cBhvr>
                                    </p:animEffect>
                                  </p:childTnLst>
                                </p:cTn>
                              </p:par>
                              <p:par>
                                <p:cTn fill="hold" nodeType="withEffect" presetClass="entr" presetID="10" presetSubtype="0">
                                  <p:stCondLst>
                                    <p:cond delay="0"/>
                                  </p:stCondLst>
                                  <p:childTnLst>
                                    <p:set>
                                      <p:cBhvr>
                                        <p:cTn dur="1" fill="hold">
                                          <p:stCondLst>
                                            <p:cond delay="0"/>
                                          </p:stCondLst>
                                        </p:cTn>
                                        <p:tgtEl>
                                          <p:spTgt spid="566"/>
                                        </p:tgtEl>
                                        <p:attrNameLst>
                                          <p:attrName>style.visibility</p:attrName>
                                        </p:attrNameLst>
                                      </p:cBhvr>
                                      <p:to>
                                        <p:strVal val="visible"/>
                                      </p:to>
                                    </p:set>
                                    <p:animEffect filter="fade" transition="in">
                                      <p:cBhvr>
                                        <p:cTn dur="500"/>
                                        <p:tgtEl>
                                          <p:spTgt spid="566"/>
                                        </p:tgtEl>
                                      </p:cBhvr>
                                    </p:animEffect>
                                  </p:childTnLst>
                                </p:cTn>
                              </p:par>
                              <p:par>
                                <p:cTn fill="hold" nodeType="withEffect" presetClass="entr" presetID="10" presetSubtype="0">
                                  <p:stCondLst>
                                    <p:cond delay="0"/>
                                  </p:stCondLst>
                                  <p:childTnLst>
                                    <p:set>
                                      <p:cBhvr>
                                        <p:cTn dur="1" fill="hold">
                                          <p:stCondLst>
                                            <p:cond delay="0"/>
                                          </p:stCondLst>
                                        </p:cTn>
                                        <p:tgtEl>
                                          <p:spTgt spid="567"/>
                                        </p:tgtEl>
                                        <p:attrNameLst>
                                          <p:attrName>style.visibility</p:attrName>
                                        </p:attrNameLst>
                                      </p:cBhvr>
                                      <p:to>
                                        <p:strVal val="visible"/>
                                      </p:to>
                                    </p:set>
                                    <p:animEffect filter="fade" transition="in">
                                      <p:cBhvr>
                                        <p:cTn dur="500"/>
                                        <p:tgtEl>
                                          <p:spTgt spid="5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76" name="Shape 576"/>
        <p:cNvGrpSpPr/>
        <p:nvPr/>
      </p:nvGrpSpPr>
      <p:grpSpPr>
        <a:xfrm>
          <a:off x="0" y="0"/>
          <a:ext cx="0" cy="0"/>
          <a:chOff x="0" y="0"/>
          <a:chExt cx="0" cy="0"/>
        </a:xfrm>
      </p:grpSpPr>
      <p:grpSp>
        <p:nvGrpSpPr>
          <p:cNvPr id="577" name="Google Shape;577;p44"/>
          <p:cNvGrpSpPr/>
          <p:nvPr/>
        </p:nvGrpSpPr>
        <p:grpSpPr>
          <a:xfrm>
            <a:off x="-2929743" y="-180827"/>
            <a:ext cx="5353743" cy="10467894"/>
            <a:chOff x="0" y="-47625"/>
            <a:chExt cx="1410030" cy="2756958"/>
          </a:xfrm>
        </p:grpSpPr>
        <p:sp>
          <p:nvSpPr>
            <p:cNvPr id="578" name="Google Shape;578;p4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4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80" name="Google Shape;580;p44"/>
          <p:cNvSpPr txBox="1"/>
          <p:nvPr/>
        </p:nvSpPr>
        <p:spPr>
          <a:xfrm>
            <a:off x="3966305" y="482368"/>
            <a:ext cx="10355400" cy="138540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Rest</a:t>
            </a:r>
            <a:endParaRPr/>
          </a:p>
        </p:txBody>
      </p:sp>
      <p:grpSp>
        <p:nvGrpSpPr>
          <p:cNvPr id="581" name="Google Shape;581;p44"/>
          <p:cNvGrpSpPr/>
          <p:nvPr/>
        </p:nvGrpSpPr>
        <p:grpSpPr>
          <a:xfrm>
            <a:off x="15864034" y="-180827"/>
            <a:ext cx="5353743" cy="10467894"/>
            <a:chOff x="0" y="-47625"/>
            <a:chExt cx="1410030" cy="2756958"/>
          </a:xfrm>
        </p:grpSpPr>
        <p:sp>
          <p:nvSpPr>
            <p:cNvPr id="582" name="Google Shape;582;p44"/>
            <p:cNvSpPr/>
            <p:nvPr/>
          </p:nvSpPr>
          <p:spPr>
            <a:xfrm>
              <a:off x="0" y="0"/>
              <a:ext cx="1410030" cy="2709333"/>
            </a:xfrm>
            <a:custGeom>
              <a:rect b="b" l="l" r="r" t="t"/>
              <a:pathLst>
                <a:path extrusionOk="0" h="2709333" w="1410030">
                  <a:moveTo>
                    <a:pt x="73750" y="0"/>
                  </a:moveTo>
                  <a:lnTo>
                    <a:pt x="1336280" y="0"/>
                  </a:lnTo>
                  <a:cubicBezTo>
                    <a:pt x="1355840" y="0"/>
                    <a:pt x="1374598" y="7770"/>
                    <a:pt x="1388429" y="21601"/>
                  </a:cubicBezTo>
                  <a:cubicBezTo>
                    <a:pt x="1402260" y="35432"/>
                    <a:pt x="1410030" y="54191"/>
                    <a:pt x="1410030" y="73750"/>
                  </a:cubicBezTo>
                  <a:lnTo>
                    <a:pt x="1410030" y="2635583"/>
                  </a:lnTo>
                  <a:cubicBezTo>
                    <a:pt x="1410030" y="2676314"/>
                    <a:pt x="1377011" y="2709333"/>
                    <a:pt x="1336280" y="2709333"/>
                  </a:cubicBezTo>
                  <a:lnTo>
                    <a:pt x="73750" y="2709333"/>
                  </a:lnTo>
                  <a:cubicBezTo>
                    <a:pt x="33019" y="2709333"/>
                    <a:pt x="0" y="2676314"/>
                    <a:pt x="0" y="2635583"/>
                  </a:cubicBezTo>
                  <a:lnTo>
                    <a:pt x="0" y="73750"/>
                  </a:lnTo>
                  <a:cubicBezTo>
                    <a:pt x="0" y="33019"/>
                    <a:pt x="33019" y="0"/>
                    <a:pt x="73750"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44"/>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584" name="Google Shape;584;p44"/>
          <p:cNvPicPr preferRelativeResize="0"/>
          <p:nvPr/>
        </p:nvPicPr>
        <p:blipFill rotWithShape="1">
          <a:blip r:embed="rId3">
            <a:alphaModFix amt="20000"/>
          </a:blip>
          <a:srcRect b="0" l="0" r="0" t="0"/>
          <a:stretch/>
        </p:blipFill>
        <p:spPr>
          <a:xfrm rot="699582">
            <a:off x="-1830145" y="6197092"/>
            <a:ext cx="5357116" cy="4895064"/>
          </a:xfrm>
          <a:prstGeom prst="rect">
            <a:avLst/>
          </a:prstGeom>
          <a:noFill/>
          <a:ln>
            <a:noFill/>
          </a:ln>
        </p:spPr>
      </p:pic>
      <p:pic>
        <p:nvPicPr>
          <p:cNvPr id="585" name="Google Shape;585;p44"/>
          <p:cNvPicPr preferRelativeResize="0"/>
          <p:nvPr/>
        </p:nvPicPr>
        <p:blipFill rotWithShape="1">
          <a:blip r:embed="rId3">
            <a:alphaModFix amt="20000"/>
          </a:blip>
          <a:srcRect b="0" l="0" r="0" t="0"/>
          <a:stretch/>
        </p:blipFill>
        <p:spPr>
          <a:xfrm rot="-3255317">
            <a:off x="13776983" y="3477801"/>
            <a:ext cx="8078131" cy="7381391"/>
          </a:xfrm>
          <a:prstGeom prst="rect">
            <a:avLst/>
          </a:prstGeom>
          <a:noFill/>
          <a:ln>
            <a:noFill/>
          </a:ln>
        </p:spPr>
      </p:pic>
      <p:sp>
        <p:nvSpPr>
          <p:cNvPr id="586" name="Google Shape;586;p44"/>
          <p:cNvSpPr txBox="1"/>
          <p:nvPr/>
        </p:nvSpPr>
        <p:spPr>
          <a:xfrm>
            <a:off x="2600475" y="2044209"/>
            <a:ext cx="12868500" cy="1384800"/>
          </a:xfrm>
          <a:prstGeom prst="rect">
            <a:avLst/>
          </a:prstGeom>
          <a:noFill/>
          <a:ln>
            <a:noFill/>
          </a:ln>
        </p:spPr>
        <p:txBody>
          <a:bodyPr anchorCtr="0" anchor="t" bIns="0" lIns="0" spcFirstLastPara="1" rIns="0" wrap="square" tIns="0">
            <a:spAutoFit/>
          </a:bodyPr>
          <a:lstStyle/>
          <a:p>
            <a:pPr indent="0" lvl="0" marL="0" marR="0" rtl="0" algn="just">
              <a:lnSpc>
                <a:spcPct val="130011"/>
              </a:lnSpc>
              <a:spcBef>
                <a:spcPts val="0"/>
              </a:spcBef>
              <a:spcAft>
                <a:spcPts val="0"/>
              </a:spcAft>
              <a:buNone/>
            </a:pPr>
            <a:r>
              <a:rPr lang="en-US" sz="2499">
                <a:solidFill>
                  <a:srgbClr val="293D2F"/>
                </a:solidFill>
                <a:latin typeface="Lato"/>
                <a:ea typeface="Lato"/>
                <a:cs typeface="Lato"/>
                <a:sym typeface="Lato"/>
              </a:rPr>
              <a:t>Es un estilo arquitectural para diseñar Web Services. Su propuesta se basa en </a:t>
            </a:r>
            <a:r>
              <a:rPr lang="en-US" sz="2499">
                <a:solidFill>
                  <a:srgbClr val="293D2F"/>
                </a:solidFill>
                <a:latin typeface="Lato"/>
                <a:ea typeface="Lato"/>
                <a:cs typeface="Lato"/>
                <a:sym typeface="Lato"/>
              </a:rPr>
              <a:t>redefinir</a:t>
            </a:r>
            <a:r>
              <a:rPr lang="en-US" sz="2499">
                <a:solidFill>
                  <a:srgbClr val="293D2F"/>
                </a:solidFill>
                <a:latin typeface="Lato"/>
                <a:ea typeface="Lato"/>
                <a:cs typeface="Lato"/>
                <a:sym typeface="Lato"/>
              </a:rPr>
              <a:t> los “servicios web” para trabajar mejor en la WEB, promoviendo la escalabilidad, la performance y la </a:t>
            </a:r>
            <a:r>
              <a:rPr lang="en-US" sz="2499">
                <a:solidFill>
                  <a:srgbClr val="293D2F"/>
                </a:solidFill>
                <a:latin typeface="Lato"/>
                <a:ea typeface="Lato"/>
                <a:cs typeface="Lato"/>
                <a:sym typeface="Lato"/>
              </a:rPr>
              <a:t>modificabilidad</a:t>
            </a:r>
            <a:r>
              <a:rPr lang="en-US" sz="2499">
                <a:solidFill>
                  <a:srgbClr val="293D2F"/>
                </a:solidFill>
                <a:latin typeface="Lato"/>
                <a:ea typeface="Lato"/>
                <a:cs typeface="Lato"/>
                <a:sym typeface="Lato"/>
              </a:rPr>
              <a:t>.</a:t>
            </a:r>
            <a:endParaRPr/>
          </a:p>
        </p:txBody>
      </p:sp>
      <p:pic>
        <p:nvPicPr>
          <p:cNvPr id="587" name="Google Shape;587;p44"/>
          <p:cNvPicPr preferRelativeResize="0"/>
          <p:nvPr/>
        </p:nvPicPr>
        <p:blipFill>
          <a:blip r:embed="rId4">
            <a:alphaModFix/>
          </a:blip>
          <a:stretch>
            <a:fillRect/>
          </a:stretch>
        </p:blipFill>
        <p:spPr>
          <a:xfrm>
            <a:off x="3472407" y="3655669"/>
            <a:ext cx="10849292" cy="5876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0"/>
                                        </p:tgtEl>
                                        <p:attrNameLst>
                                          <p:attrName>style.visibility</p:attrName>
                                        </p:attrNameLst>
                                      </p:cBhvr>
                                      <p:to>
                                        <p:strVal val="visible"/>
                                      </p:to>
                                    </p:set>
                                    <p:animEffect filter="fade" transition="in">
                                      <p:cBhvr>
                                        <p:cTn dur="500"/>
                                        <p:tgtEl>
                                          <p:spTgt spid="580"/>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586"/>
                                        </p:tgtEl>
                                        <p:attrNameLst>
                                          <p:attrName>style.visibility</p:attrName>
                                        </p:attrNameLst>
                                      </p:cBhvr>
                                      <p:to>
                                        <p:strVal val="visible"/>
                                      </p:to>
                                    </p:set>
                                    <p:animEffect filter="fade" transition="in">
                                      <p:cBhvr>
                                        <p:cTn dur="1000"/>
                                        <p:tgtEl>
                                          <p:spTgt spid="586"/>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587"/>
                                        </p:tgtEl>
                                        <p:attrNameLst>
                                          <p:attrName>style.visibility</p:attrName>
                                        </p:attrNameLst>
                                      </p:cBhvr>
                                      <p:to>
                                        <p:strVal val="visible"/>
                                      </p:to>
                                    </p:set>
                                    <p:animEffect filter="fade" transition="in">
                                      <p:cBhvr>
                                        <p:cTn dur="1000"/>
                                        <p:tgtEl>
                                          <p:spTgt spid="5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591" name="Shape 591"/>
        <p:cNvGrpSpPr/>
        <p:nvPr/>
      </p:nvGrpSpPr>
      <p:grpSpPr>
        <a:xfrm>
          <a:off x="0" y="0"/>
          <a:ext cx="0" cy="0"/>
          <a:chOff x="0" y="0"/>
          <a:chExt cx="0" cy="0"/>
        </a:xfrm>
      </p:grpSpPr>
      <p:pic>
        <p:nvPicPr>
          <p:cNvPr id="592" name="Google Shape;592;p45"/>
          <p:cNvPicPr preferRelativeResize="0"/>
          <p:nvPr/>
        </p:nvPicPr>
        <p:blipFill rotWithShape="1">
          <a:blip r:embed="rId3">
            <a:alphaModFix amt="20000"/>
          </a:blip>
          <a:srcRect b="0" l="0" r="0" t="0"/>
          <a:stretch/>
        </p:blipFill>
        <p:spPr>
          <a:xfrm rot="-8350256">
            <a:off x="10304204" y="-2015701"/>
            <a:ext cx="9106922" cy="8321452"/>
          </a:xfrm>
          <a:prstGeom prst="rect">
            <a:avLst/>
          </a:prstGeom>
          <a:noFill/>
          <a:ln>
            <a:noFill/>
          </a:ln>
        </p:spPr>
      </p:pic>
      <p:sp>
        <p:nvSpPr>
          <p:cNvPr id="593" name="Google Shape;593;p45"/>
          <p:cNvSpPr txBox="1"/>
          <p:nvPr/>
        </p:nvSpPr>
        <p:spPr>
          <a:xfrm>
            <a:off x="616559" y="433650"/>
            <a:ext cx="93861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Principios del REST</a:t>
            </a:r>
            <a:endParaRPr/>
          </a:p>
        </p:txBody>
      </p:sp>
      <p:sp>
        <p:nvSpPr>
          <p:cNvPr id="594" name="Google Shape;594;p45"/>
          <p:cNvSpPr txBox="1"/>
          <p:nvPr/>
        </p:nvSpPr>
        <p:spPr>
          <a:xfrm>
            <a:off x="451524" y="3887925"/>
            <a:ext cx="5768700" cy="14619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499">
                <a:solidFill>
                  <a:srgbClr val="293D2F"/>
                </a:solidFill>
                <a:latin typeface="Lato"/>
                <a:ea typeface="Lato"/>
                <a:cs typeface="Lato"/>
                <a:sym typeface="Lato"/>
              </a:rPr>
              <a:t>En REST cada objeto o recurso es alcanzable mediante el uso de una URI como identificador único.</a:t>
            </a:r>
            <a:endParaRPr/>
          </a:p>
        </p:txBody>
      </p:sp>
      <p:sp>
        <p:nvSpPr>
          <p:cNvPr id="595" name="Google Shape;595;p45"/>
          <p:cNvSpPr txBox="1"/>
          <p:nvPr/>
        </p:nvSpPr>
        <p:spPr>
          <a:xfrm>
            <a:off x="451524" y="2143650"/>
            <a:ext cx="7456200" cy="15930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Identificación de recursos mediante URIs</a:t>
            </a:r>
            <a:endParaRPr/>
          </a:p>
        </p:txBody>
      </p:sp>
      <p:sp>
        <p:nvSpPr>
          <p:cNvPr id="596" name="Google Shape;596;p45"/>
          <p:cNvSpPr txBox="1"/>
          <p:nvPr/>
        </p:nvSpPr>
        <p:spPr>
          <a:xfrm>
            <a:off x="9100300" y="3736650"/>
            <a:ext cx="6477900" cy="30771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lang="en-US" sz="2499">
                <a:solidFill>
                  <a:srgbClr val="293D2F"/>
                </a:solidFill>
                <a:latin typeface="Lato"/>
                <a:ea typeface="Lato"/>
                <a:cs typeface="Lato"/>
                <a:sym typeface="Lato"/>
              </a:rPr>
              <a:t>Los recursos son manipulados usando un conjunto fijo de cuatro operaciones que permiten su creación, lectura, actualización y eliminación. REST</a:t>
            </a:r>
            <a:r>
              <a:rPr lang="en-US" sz="2499">
                <a:solidFill>
                  <a:srgbClr val="293D2F"/>
                </a:solidFill>
                <a:latin typeface="Lato"/>
                <a:ea typeface="Lato"/>
                <a:cs typeface="Lato"/>
                <a:sym typeface="Lato"/>
              </a:rPr>
              <a:t>Ful</a:t>
            </a:r>
            <a:r>
              <a:rPr lang="en-US" sz="2499">
                <a:solidFill>
                  <a:srgbClr val="293D2F"/>
                </a:solidFill>
                <a:latin typeface="Lato"/>
                <a:ea typeface="Lato"/>
                <a:cs typeface="Lato"/>
                <a:sym typeface="Lato"/>
              </a:rPr>
              <a:t> implementa esta funcionalidad mediante los métodos PUT, GET, POST y DELETE de HTTP. </a:t>
            </a:r>
            <a:endParaRPr/>
          </a:p>
        </p:txBody>
      </p:sp>
      <p:sp>
        <p:nvSpPr>
          <p:cNvPr id="597" name="Google Shape;597;p45"/>
          <p:cNvSpPr txBox="1"/>
          <p:nvPr/>
        </p:nvSpPr>
        <p:spPr>
          <a:xfrm>
            <a:off x="9100299" y="2143639"/>
            <a:ext cx="5141400" cy="15930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Uso de una interfaz uniforme y acotada</a:t>
            </a:r>
            <a:endParaRPr/>
          </a:p>
        </p:txBody>
      </p:sp>
      <p:pic>
        <p:nvPicPr>
          <p:cNvPr id="598" name="Google Shape;598;p45"/>
          <p:cNvPicPr preferRelativeResize="0"/>
          <p:nvPr/>
        </p:nvPicPr>
        <p:blipFill>
          <a:blip r:embed="rId4">
            <a:alphaModFix/>
          </a:blip>
          <a:stretch>
            <a:fillRect/>
          </a:stretch>
        </p:blipFill>
        <p:spPr>
          <a:xfrm>
            <a:off x="616550" y="5501100"/>
            <a:ext cx="6707524" cy="3762200"/>
          </a:xfrm>
          <a:prstGeom prst="rect">
            <a:avLst/>
          </a:prstGeom>
          <a:noFill/>
          <a:ln>
            <a:noFill/>
          </a:ln>
        </p:spPr>
      </p:pic>
      <p:pic>
        <p:nvPicPr>
          <p:cNvPr id="599" name="Google Shape;599;p45"/>
          <p:cNvPicPr preferRelativeResize="0"/>
          <p:nvPr/>
        </p:nvPicPr>
        <p:blipFill>
          <a:blip r:embed="rId5">
            <a:alphaModFix/>
          </a:blip>
          <a:stretch>
            <a:fillRect/>
          </a:stretch>
        </p:blipFill>
        <p:spPr>
          <a:xfrm>
            <a:off x="9100288" y="6813750"/>
            <a:ext cx="8229075" cy="3152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93"/>
                                        </p:tgtEl>
                                        <p:attrNameLst>
                                          <p:attrName>style.visibility</p:attrName>
                                        </p:attrNameLst>
                                      </p:cBhvr>
                                      <p:to>
                                        <p:strVal val="visible"/>
                                      </p:to>
                                    </p:set>
                                    <p:animEffect filter="fade" transition="in">
                                      <p:cBhvr>
                                        <p:cTn dur="500"/>
                                        <p:tgtEl>
                                          <p:spTgt spid="593"/>
                                        </p:tgtEl>
                                      </p:cBhvr>
                                    </p:animEffect>
                                  </p:childTnLst>
                                </p:cTn>
                              </p:par>
                              <p:par>
                                <p:cTn fill="hold" nodeType="withEffect" presetClass="entr" presetID="10" presetSubtype="0">
                                  <p:stCondLst>
                                    <p:cond delay="0"/>
                                  </p:stCondLst>
                                  <p:childTnLst>
                                    <p:set>
                                      <p:cBhvr>
                                        <p:cTn dur="1" fill="hold">
                                          <p:stCondLst>
                                            <p:cond delay="0"/>
                                          </p:stCondLst>
                                        </p:cTn>
                                        <p:tgtEl>
                                          <p:spTgt spid="595"/>
                                        </p:tgtEl>
                                        <p:attrNameLst>
                                          <p:attrName>style.visibility</p:attrName>
                                        </p:attrNameLst>
                                      </p:cBhvr>
                                      <p:to>
                                        <p:strVal val="visible"/>
                                      </p:to>
                                    </p:set>
                                    <p:animEffect filter="fade" transition="in">
                                      <p:cBhvr>
                                        <p:cTn dur="500"/>
                                        <p:tgtEl>
                                          <p:spTgt spid="595"/>
                                        </p:tgtEl>
                                      </p:cBhvr>
                                    </p:animEffect>
                                  </p:childTnLst>
                                </p:cTn>
                              </p:par>
                              <p:par>
                                <p:cTn fill="hold" nodeType="withEffect" presetClass="entr" presetID="10" presetSubtype="0">
                                  <p:stCondLst>
                                    <p:cond delay="0"/>
                                  </p:stCondLst>
                                  <p:childTnLst>
                                    <p:set>
                                      <p:cBhvr>
                                        <p:cTn dur="1" fill="hold">
                                          <p:stCondLst>
                                            <p:cond delay="0"/>
                                          </p:stCondLst>
                                        </p:cTn>
                                        <p:tgtEl>
                                          <p:spTgt spid="594"/>
                                        </p:tgtEl>
                                        <p:attrNameLst>
                                          <p:attrName>style.visibility</p:attrName>
                                        </p:attrNameLst>
                                      </p:cBhvr>
                                      <p:to>
                                        <p:strVal val="visible"/>
                                      </p:to>
                                    </p:set>
                                    <p:animEffect filter="fade" transition="in">
                                      <p:cBhvr>
                                        <p:cTn dur="500"/>
                                        <p:tgtEl>
                                          <p:spTgt spid="594"/>
                                        </p:tgtEl>
                                      </p:cBhvr>
                                    </p:animEffect>
                                  </p:childTnLst>
                                </p:cTn>
                              </p:par>
                              <p:par>
                                <p:cTn fill="hold" nodeType="withEffect" presetClass="entr" presetID="10" presetSubtype="0">
                                  <p:stCondLst>
                                    <p:cond delay="0"/>
                                  </p:stCondLst>
                                  <p:childTnLst>
                                    <p:set>
                                      <p:cBhvr>
                                        <p:cTn dur="1" fill="hold">
                                          <p:stCondLst>
                                            <p:cond delay="0"/>
                                          </p:stCondLst>
                                        </p:cTn>
                                        <p:tgtEl>
                                          <p:spTgt spid="597"/>
                                        </p:tgtEl>
                                        <p:attrNameLst>
                                          <p:attrName>style.visibility</p:attrName>
                                        </p:attrNameLst>
                                      </p:cBhvr>
                                      <p:to>
                                        <p:strVal val="visible"/>
                                      </p:to>
                                    </p:set>
                                    <p:animEffect filter="fade" transition="in">
                                      <p:cBhvr>
                                        <p:cTn dur="500"/>
                                        <p:tgtEl>
                                          <p:spTgt spid="597"/>
                                        </p:tgtEl>
                                      </p:cBhvr>
                                    </p:animEffect>
                                  </p:childTnLst>
                                </p:cTn>
                              </p:par>
                              <p:par>
                                <p:cTn fill="hold" nodeType="withEffect" presetClass="entr" presetID="10" presetSubtype="0">
                                  <p:stCondLst>
                                    <p:cond delay="0"/>
                                  </p:stCondLst>
                                  <p:childTnLst>
                                    <p:set>
                                      <p:cBhvr>
                                        <p:cTn dur="1" fill="hold">
                                          <p:stCondLst>
                                            <p:cond delay="0"/>
                                          </p:stCondLst>
                                        </p:cTn>
                                        <p:tgtEl>
                                          <p:spTgt spid="596"/>
                                        </p:tgtEl>
                                        <p:attrNameLst>
                                          <p:attrName>style.visibility</p:attrName>
                                        </p:attrNameLst>
                                      </p:cBhvr>
                                      <p:to>
                                        <p:strVal val="visible"/>
                                      </p:to>
                                    </p:set>
                                    <p:animEffect filter="fade" transition="in">
                                      <p:cBhvr>
                                        <p:cTn dur="500"/>
                                        <p:tgtEl>
                                          <p:spTgt spid="59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598"/>
                                        </p:tgtEl>
                                        <p:attrNameLst>
                                          <p:attrName>style.visibility</p:attrName>
                                        </p:attrNameLst>
                                      </p:cBhvr>
                                      <p:to>
                                        <p:strVal val="visible"/>
                                      </p:to>
                                    </p:set>
                                    <p:animEffect filter="fade" transition="in">
                                      <p:cBhvr>
                                        <p:cTn dur="1000"/>
                                        <p:tgtEl>
                                          <p:spTgt spid="598"/>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599"/>
                                        </p:tgtEl>
                                        <p:attrNameLst>
                                          <p:attrName>style.visibility</p:attrName>
                                        </p:attrNameLst>
                                      </p:cBhvr>
                                      <p:to>
                                        <p:strVal val="visible"/>
                                      </p:to>
                                    </p:set>
                                    <p:animEffect filter="fade" transition="in">
                                      <p:cBhvr>
                                        <p:cTn dur="1000"/>
                                        <p:tgtEl>
                                          <p:spTgt spid="5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603" name="Shape 603"/>
        <p:cNvGrpSpPr/>
        <p:nvPr/>
      </p:nvGrpSpPr>
      <p:grpSpPr>
        <a:xfrm>
          <a:off x="0" y="0"/>
          <a:ext cx="0" cy="0"/>
          <a:chOff x="0" y="0"/>
          <a:chExt cx="0" cy="0"/>
        </a:xfrm>
      </p:grpSpPr>
      <p:pic>
        <p:nvPicPr>
          <p:cNvPr id="604" name="Google Shape;604;p46"/>
          <p:cNvPicPr preferRelativeResize="0"/>
          <p:nvPr/>
        </p:nvPicPr>
        <p:blipFill rotWithShape="1">
          <a:blip r:embed="rId3">
            <a:alphaModFix amt="19999"/>
          </a:blip>
          <a:srcRect b="0" l="0" r="0" t="0"/>
          <a:stretch/>
        </p:blipFill>
        <p:spPr>
          <a:xfrm>
            <a:off x="9806886" y="-646125"/>
            <a:ext cx="10116962" cy="9244374"/>
          </a:xfrm>
          <a:prstGeom prst="rect">
            <a:avLst/>
          </a:prstGeom>
          <a:noFill/>
          <a:ln>
            <a:noFill/>
          </a:ln>
        </p:spPr>
      </p:pic>
      <p:sp>
        <p:nvSpPr>
          <p:cNvPr id="605" name="Google Shape;605;p46"/>
          <p:cNvSpPr/>
          <p:nvPr/>
        </p:nvSpPr>
        <p:spPr>
          <a:xfrm>
            <a:off x="804600" y="2186676"/>
            <a:ext cx="5057735" cy="8717804"/>
          </a:xfrm>
          <a:custGeom>
            <a:rect b="b" l="l" r="r" t="t"/>
            <a:pathLst>
              <a:path extrusionOk="0" h="2604273" w="2138577">
                <a:moveTo>
                  <a:pt x="2014117" y="2604273"/>
                </a:moveTo>
                <a:lnTo>
                  <a:pt x="124460" y="2604273"/>
                </a:lnTo>
                <a:cubicBezTo>
                  <a:pt x="55880" y="2604273"/>
                  <a:pt x="0" y="2548393"/>
                  <a:pt x="0" y="2479813"/>
                </a:cubicBezTo>
                <a:lnTo>
                  <a:pt x="0" y="124460"/>
                </a:lnTo>
                <a:cubicBezTo>
                  <a:pt x="0" y="55880"/>
                  <a:pt x="55880" y="0"/>
                  <a:pt x="124460" y="0"/>
                </a:cubicBezTo>
                <a:lnTo>
                  <a:pt x="2014117" y="0"/>
                </a:lnTo>
                <a:cubicBezTo>
                  <a:pt x="2082697" y="0"/>
                  <a:pt x="2138577" y="55880"/>
                  <a:pt x="2138577" y="124460"/>
                </a:cubicBezTo>
                <a:lnTo>
                  <a:pt x="2138577" y="2479814"/>
                </a:lnTo>
                <a:cubicBezTo>
                  <a:pt x="2138577" y="2548393"/>
                  <a:pt x="2082697" y="2604273"/>
                  <a:pt x="2014117" y="2604273"/>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46"/>
          <p:cNvSpPr/>
          <p:nvPr/>
        </p:nvSpPr>
        <p:spPr>
          <a:xfrm>
            <a:off x="6503125" y="2186125"/>
            <a:ext cx="5004270" cy="8717804"/>
          </a:xfrm>
          <a:custGeom>
            <a:rect b="b" l="l" r="r" t="t"/>
            <a:pathLst>
              <a:path extrusionOk="0" h="2604273" w="2138577">
                <a:moveTo>
                  <a:pt x="2014117" y="2604273"/>
                </a:moveTo>
                <a:lnTo>
                  <a:pt x="124460" y="2604273"/>
                </a:lnTo>
                <a:cubicBezTo>
                  <a:pt x="55880" y="2604273"/>
                  <a:pt x="0" y="2548393"/>
                  <a:pt x="0" y="2479813"/>
                </a:cubicBezTo>
                <a:lnTo>
                  <a:pt x="0" y="124460"/>
                </a:lnTo>
                <a:cubicBezTo>
                  <a:pt x="0" y="55880"/>
                  <a:pt x="55880" y="0"/>
                  <a:pt x="124460" y="0"/>
                </a:cubicBezTo>
                <a:lnTo>
                  <a:pt x="2014117" y="0"/>
                </a:lnTo>
                <a:cubicBezTo>
                  <a:pt x="2082697" y="0"/>
                  <a:pt x="2138577" y="55880"/>
                  <a:pt x="2138577" y="124460"/>
                </a:cubicBezTo>
                <a:lnTo>
                  <a:pt x="2138577" y="2479814"/>
                </a:lnTo>
                <a:cubicBezTo>
                  <a:pt x="2138577" y="2548393"/>
                  <a:pt x="2082697" y="2604273"/>
                  <a:pt x="2014117" y="2604273"/>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46"/>
          <p:cNvSpPr/>
          <p:nvPr/>
        </p:nvSpPr>
        <p:spPr>
          <a:xfrm>
            <a:off x="12201650" y="2261750"/>
            <a:ext cx="5057735" cy="8639676"/>
          </a:xfrm>
          <a:custGeom>
            <a:rect b="b" l="l" r="r" t="t"/>
            <a:pathLst>
              <a:path extrusionOk="0" h="2604273" w="2138577">
                <a:moveTo>
                  <a:pt x="2014117" y="2604273"/>
                </a:moveTo>
                <a:lnTo>
                  <a:pt x="124460" y="2604273"/>
                </a:lnTo>
                <a:cubicBezTo>
                  <a:pt x="55880" y="2604273"/>
                  <a:pt x="0" y="2548393"/>
                  <a:pt x="0" y="2479813"/>
                </a:cubicBezTo>
                <a:lnTo>
                  <a:pt x="0" y="124460"/>
                </a:lnTo>
                <a:cubicBezTo>
                  <a:pt x="0" y="55880"/>
                  <a:pt x="55880" y="0"/>
                  <a:pt x="124460" y="0"/>
                </a:cubicBezTo>
                <a:lnTo>
                  <a:pt x="2014117" y="0"/>
                </a:lnTo>
                <a:cubicBezTo>
                  <a:pt x="2082697" y="0"/>
                  <a:pt x="2138577" y="55880"/>
                  <a:pt x="2138577" y="124460"/>
                </a:cubicBezTo>
                <a:lnTo>
                  <a:pt x="2138577" y="2479814"/>
                </a:lnTo>
                <a:cubicBezTo>
                  <a:pt x="2138577" y="2548393"/>
                  <a:pt x="2082697" y="2604273"/>
                  <a:pt x="2014117" y="2604273"/>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8" name="Google Shape;608;p46"/>
          <p:cNvGrpSpPr/>
          <p:nvPr/>
        </p:nvGrpSpPr>
        <p:grpSpPr>
          <a:xfrm>
            <a:off x="7450575" y="1411376"/>
            <a:ext cx="3072349" cy="3086120"/>
            <a:chOff x="1813" y="0"/>
            <a:chExt cx="809173" cy="812800"/>
          </a:xfrm>
        </p:grpSpPr>
        <p:sp>
          <p:nvSpPr>
            <p:cNvPr id="609" name="Google Shape;609;p46"/>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46"/>
            <p:cNvSpPr txBox="1"/>
            <p:nvPr/>
          </p:nvSpPr>
          <p:spPr>
            <a:xfrm>
              <a:off x="76200" y="28575"/>
              <a:ext cx="660400" cy="7080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11" name="Google Shape;611;p46"/>
          <p:cNvGrpSpPr/>
          <p:nvPr/>
        </p:nvGrpSpPr>
        <p:grpSpPr>
          <a:xfrm>
            <a:off x="12651188" y="1411387"/>
            <a:ext cx="4277531" cy="3086120"/>
            <a:chOff x="1813" y="0"/>
            <a:chExt cx="809173" cy="812800"/>
          </a:xfrm>
        </p:grpSpPr>
        <p:sp>
          <p:nvSpPr>
            <p:cNvPr id="612" name="Google Shape;612;p46"/>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46"/>
            <p:cNvSpPr txBox="1"/>
            <p:nvPr/>
          </p:nvSpPr>
          <p:spPr>
            <a:xfrm>
              <a:off x="76200" y="28575"/>
              <a:ext cx="660400" cy="7080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14" name="Google Shape;614;p46"/>
          <p:cNvGrpSpPr/>
          <p:nvPr/>
        </p:nvGrpSpPr>
        <p:grpSpPr>
          <a:xfrm>
            <a:off x="1914121" y="1257483"/>
            <a:ext cx="3072349" cy="3086120"/>
            <a:chOff x="1813" y="0"/>
            <a:chExt cx="809173" cy="812800"/>
          </a:xfrm>
        </p:grpSpPr>
        <p:sp>
          <p:nvSpPr>
            <p:cNvPr id="615" name="Google Shape;615;p46"/>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46"/>
            <p:cNvSpPr txBox="1"/>
            <p:nvPr/>
          </p:nvSpPr>
          <p:spPr>
            <a:xfrm>
              <a:off x="76200" y="28575"/>
              <a:ext cx="660400" cy="7080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617" name="Google Shape;617;p46"/>
          <p:cNvSpPr txBox="1"/>
          <p:nvPr/>
        </p:nvSpPr>
        <p:spPr>
          <a:xfrm>
            <a:off x="1873338" y="2107825"/>
            <a:ext cx="3153900" cy="13854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9000">
                <a:solidFill>
                  <a:srgbClr val="EDECEC"/>
                </a:solidFill>
                <a:latin typeface="Francois One"/>
                <a:ea typeface="Francois One"/>
                <a:cs typeface="Francois One"/>
                <a:sym typeface="Francois One"/>
              </a:rPr>
              <a:t>Jersey</a:t>
            </a:r>
            <a:endParaRPr/>
          </a:p>
        </p:txBody>
      </p:sp>
      <p:sp>
        <p:nvSpPr>
          <p:cNvPr id="618" name="Google Shape;618;p46"/>
          <p:cNvSpPr txBox="1"/>
          <p:nvPr/>
        </p:nvSpPr>
        <p:spPr>
          <a:xfrm>
            <a:off x="1038000" y="4343600"/>
            <a:ext cx="4590900" cy="30777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Framework en Java que se utiliza para desarrollar aplicaciones web que siguen los principios de la arquitectura REST. Es una implementación de referencia de la especificación JAX-RS.</a:t>
            </a:r>
            <a:endParaRPr/>
          </a:p>
        </p:txBody>
      </p:sp>
      <p:sp>
        <p:nvSpPr>
          <p:cNvPr id="619" name="Google Shape;619;p46"/>
          <p:cNvSpPr txBox="1"/>
          <p:nvPr/>
        </p:nvSpPr>
        <p:spPr>
          <a:xfrm>
            <a:off x="12734512" y="2261750"/>
            <a:ext cx="4110900" cy="13854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lang="en-US" sz="9000">
                <a:solidFill>
                  <a:srgbClr val="EDECEC"/>
                </a:solidFill>
                <a:latin typeface="Francois One"/>
                <a:ea typeface="Francois One"/>
                <a:cs typeface="Francois One"/>
                <a:sym typeface="Francois One"/>
              </a:rPr>
              <a:t>Swagger</a:t>
            </a:r>
            <a:endParaRPr/>
          </a:p>
        </p:txBody>
      </p:sp>
      <p:sp>
        <p:nvSpPr>
          <p:cNvPr id="620" name="Google Shape;620;p46"/>
          <p:cNvSpPr txBox="1"/>
          <p:nvPr/>
        </p:nvSpPr>
        <p:spPr>
          <a:xfrm>
            <a:off x="12447250" y="4574750"/>
            <a:ext cx="4685400" cy="24375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293D2F"/>
                </a:solidFill>
                <a:latin typeface="Lato"/>
                <a:ea typeface="Lato"/>
                <a:cs typeface="Lato"/>
                <a:sym typeface="Lato"/>
              </a:rPr>
              <a:t>Es un conjunto de herramientas y especificaciones que se utilizan para diseñar, construir, documentar y consumir APIs RESTful de manera eficiente.</a:t>
            </a:r>
            <a:endParaRPr/>
          </a:p>
        </p:txBody>
      </p:sp>
      <p:sp>
        <p:nvSpPr>
          <p:cNvPr id="621" name="Google Shape;621;p46"/>
          <p:cNvSpPr txBox="1"/>
          <p:nvPr/>
        </p:nvSpPr>
        <p:spPr>
          <a:xfrm>
            <a:off x="7919127" y="2261758"/>
            <a:ext cx="2225700" cy="13854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9000">
                <a:solidFill>
                  <a:srgbClr val="EDECEC"/>
                </a:solidFill>
                <a:latin typeface="Francois One"/>
                <a:ea typeface="Francois One"/>
                <a:cs typeface="Francois One"/>
                <a:sym typeface="Francois One"/>
              </a:rPr>
              <a:t>HK2</a:t>
            </a:r>
            <a:endParaRPr/>
          </a:p>
        </p:txBody>
      </p:sp>
      <p:sp>
        <p:nvSpPr>
          <p:cNvPr id="622" name="Google Shape;622;p46"/>
          <p:cNvSpPr txBox="1"/>
          <p:nvPr/>
        </p:nvSpPr>
        <p:spPr>
          <a:xfrm>
            <a:off x="6691303" y="4684775"/>
            <a:ext cx="4590900" cy="39885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293D2F"/>
                </a:solidFill>
                <a:latin typeface="Lato"/>
                <a:ea typeface="Lato"/>
                <a:cs typeface="Lato"/>
                <a:sym typeface="Lato"/>
              </a:rPr>
              <a:t>Permite la inyección de dependencias en aplicaciones Java. Esto significa que se puede inyectar objetos (dependencias) en las clases sin tener que crearlos explícitamente, lo que promueve el desarrollo de código más modular y testable.</a:t>
            </a:r>
            <a:endParaRPr/>
          </a:p>
        </p:txBody>
      </p:sp>
      <p:sp>
        <p:nvSpPr>
          <p:cNvPr id="623" name="Google Shape;623;p46"/>
          <p:cNvSpPr txBox="1"/>
          <p:nvPr/>
        </p:nvSpPr>
        <p:spPr>
          <a:xfrm>
            <a:off x="4986470" y="26000"/>
            <a:ext cx="76296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Implementación</a:t>
            </a:r>
            <a:endParaRPr/>
          </a:p>
        </p:txBody>
      </p:sp>
      <p:pic>
        <p:nvPicPr>
          <p:cNvPr id="624" name="Google Shape;624;p46"/>
          <p:cNvPicPr preferRelativeResize="0"/>
          <p:nvPr/>
        </p:nvPicPr>
        <p:blipFill>
          <a:blip r:embed="rId4">
            <a:alphaModFix/>
          </a:blip>
          <a:stretch>
            <a:fillRect/>
          </a:stretch>
        </p:blipFill>
        <p:spPr>
          <a:xfrm>
            <a:off x="13084799" y="7012250"/>
            <a:ext cx="3291425" cy="3144050"/>
          </a:xfrm>
          <a:prstGeom prst="rect">
            <a:avLst/>
          </a:prstGeom>
          <a:solidFill>
            <a:srgbClr val="9EDD6C"/>
          </a:solidFill>
          <a:ln>
            <a:noFill/>
          </a:ln>
        </p:spPr>
      </p:pic>
      <p:pic>
        <p:nvPicPr>
          <p:cNvPr id="625" name="Google Shape;625;p46"/>
          <p:cNvPicPr preferRelativeResize="0"/>
          <p:nvPr/>
        </p:nvPicPr>
        <p:blipFill>
          <a:blip r:embed="rId5">
            <a:alphaModFix/>
          </a:blip>
          <a:stretch>
            <a:fillRect/>
          </a:stretch>
        </p:blipFill>
        <p:spPr>
          <a:xfrm>
            <a:off x="1076025" y="7621800"/>
            <a:ext cx="4514850" cy="1733550"/>
          </a:xfrm>
          <a:prstGeom prst="rect">
            <a:avLst/>
          </a:prstGeom>
          <a:solidFill>
            <a:srgbClr val="9EDD6C"/>
          </a:solid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3"/>
                                        </p:tgtEl>
                                        <p:attrNameLst>
                                          <p:attrName>style.visibility</p:attrName>
                                        </p:attrNameLst>
                                      </p:cBhvr>
                                      <p:to>
                                        <p:strVal val="visible"/>
                                      </p:to>
                                    </p:set>
                                    <p:animEffect filter="fade" transition="in">
                                      <p:cBhvr>
                                        <p:cTn dur="500"/>
                                        <p:tgtEl>
                                          <p:spTgt spid="623"/>
                                        </p:tgtEl>
                                      </p:cBhvr>
                                    </p:animEffect>
                                  </p:childTnLst>
                                </p:cTn>
                              </p:par>
                              <p:par>
                                <p:cTn fill="hold" nodeType="withEffect" presetClass="entr" presetID="10" presetSubtype="0">
                                  <p:stCondLst>
                                    <p:cond delay="0"/>
                                  </p:stCondLst>
                                  <p:childTnLst>
                                    <p:set>
                                      <p:cBhvr>
                                        <p:cTn dur="1" fill="hold">
                                          <p:stCondLst>
                                            <p:cond delay="0"/>
                                          </p:stCondLst>
                                        </p:cTn>
                                        <p:tgtEl>
                                          <p:spTgt spid="617"/>
                                        </p:tgtEl>
                                        <p:attrNameLst>
                                          <p:attrName>style.visibility</p:attrName>
                                        </p:attrNameLst>
                                      </p:cBhvr>
                                      <p:to>
                                        <p:strVal val="visible"/>
                                      </p:to>
                                    </p:set>
                                    <p:animEffect filter="fade" transition="in">
                                      <p:cBhvr>
                                        <p:cTn dur="500"/>
                                        <p:tgtEl>
                                          <p:spTgt spid="617"/>
                                        </p:tgtEl>
                                      </p:cBhvr>
                                    </p:animEffect>
                                  </p:childTnLst>
                                </p:cTn>
                              </p:par>
                              <p:par>
                                <p:cTn fill="hold" nodeType="withEffect" presetClass="entr" presetID="10" presetSubtype="0">
                                  <p:stCondLst>
                                    <p:cond delay="0"/>
                                  </p:stCondLst>
                                  <p:childTnLst>
                                    <p:set>
                                      <p:cBhvr>
                                        <p:cTn dur="1" fill="hold">
                                          <p:stCondLst>
                                            <p:cond delay="0"/>
                                          </p:stCondLst>
                                        </p:cTn>
                                        <p:tgtEl>
                                          <p:spTgt spid="618"/>
                                        </p:tgtEl>
                                        <p:attrNameLst>
                                          <p:attrName>style.visibility</p:attrName>
                                        </p:attrNameLst>
                                      </p:cBhvr>
                                      <p:to>
                                        <p:strVal val="visible"/>
                                      </p:to>
                                    </p:set>
                                    <p:animEffect filter="fade" transition="in">
                                      <p:cBhvr>
                                        <p:cTn dur="500"/>
                                        <p:tgtEl>
                                          <p:spTgt spid="618"/>
                                        </p:tgtEl>
                                      </p:cBhvr>
                                    </p:animEffect>
                                  </p:childTnLst>
                                </p:cTn>
                              </p:par>
                              <p:par>
                                <p:cTn fill="hold" nodeType="withEffect" presetClass="entr" presetID="10" presetSubtype="0">
                                  <p:stCondLst>
                                    <p:cond delay="0"/>
                                  </p:stCondLst>
                                  <p:childTnLst>
                                    <p:set>
                                      <p:cBhvr>
                                        <p:cTn dur="1" fill="hold">
                                          <p:stCondLst>
                                            <p:cond delay="0"/>
                                          </p:stCondLst>
                                        </p:cTn>
                                        <p:tgtEl>
                                          <p:spTgt spid="621"/>
                                        </p:tgtEl>
                                        <p:attrNameLst>
                                          <p:attrName>style.visibility</p:attrName>
                                        </p:attrNameLst>
                                      </p:cBhvr>
                                      <p:to>
                                        <p:strVal val="visible"/>
                                      </p:to>
                                    </p:set>
                                    <p:animEffect filter="fade" transition="in">
                                      <p:cBhvr>
                                        <p:cTn dur="500"/>
                                        <p:tgtEl>
                                          <p:spTgt spid="621"/>
                                        </p:tgtEl>
                                      </p:cBhvr>
                                    </p:animEffect>
                                  </p:childTnLst>
                                </p:cTn>
                              </p:par>
                              <p:par>
                                <p:cTn fill="hold" nodeType="withEffect" presetClass="entr" presetID="10" presetSubtype="0">
                                  <p:stCondLst>
                                    <p:cond delay="0"/>
                                  </p:stCondLst>
                                  <p:childTnLst>
                                    <p:set>
                                      <p:cBhvr>
                                        <p:cTn dur="1" fill="hold">
                                          <p:stCondLst>
                                            <p:cond delay="0"/>
                                          </p:stCondLst>
                                        </p:cTn>
                                        <p:tgtEl>
                                          <p:spTgt spid="622"/>
                                        </p:tgtEl>
                                        <p:attrNameLst>
                                          <p:attrName>style.visibility</p:attrName>
                                        </p:attrNameLst>
                                      </p:cBhvr>
                                      <p:to>
                                        <p:strVal val="visible"/>
                                      </p:to>
                                    </p:set>
                                    <p:animEffect filter="fade" transition="in">
                                      <p:cBhvr>
                                        <p:cTn dur="500"/>
                                        <p:tgtEl>
                                          <p:spTgt spid="622"/>
                                        </p:tgtEl>
                                      </p:cBhvr>
                                    </p:animEffect>
                                  </p:childTnLst>
                                </p:cTn>
                              </p:par>
                              <p:par>
                                <p:cTn fill="hold" nodeType="withEffect" presetClass="entr" presetID="10" presetSubtype="0">
                                  <p:stCondLst>
                                    <p:cond delay="0"/>
                                  </p:stCondLst>
                                  <p:childTnLst>
                                    <p:set>
                                      <p:cBhvr>
                                        <p:cTn dur="1" fill="hold">
                                          <p:stCondLst>
                                            <p:cond delay="0"/>
                                          </p:stCondLst>
                                        </p:cTn>
                                        <p:tgtEl>
                                          <p:spTgt spid="619"/>
                                        </p:tgtEl>
                                        <p:attrNameLst>
                                          <p:attrName>style.visibility</p:attrName>
                                        </p:attrNameLst>
                                      </p:cBhvr>
                                      <p:to>
                                        <p:strVal val="visible"/>
                                      </p:to>
                                    </p:set>
                                    <p:animEffect filter="fade" transition="in">
                                      <p:cBhvr>
                                        <p:cTn dur="500"/>
                                        <p:tgtEl>
                                          <p:spTgt spid="619"/>
                                        </p:tgtEl>
                                      </p:cBhvr>
                                    </p:animEffect>
                                  </p:childTnLst>
                                </p:cTn>
                              </p:par>
                              <p:par>
                                <p:cTn fill="hold" nodeType="withEffect" presetClass="entr" presetID="10" presetSubtype="0">
                                  <p:stCondLst>
                                    <p:cond delay="0"/>
                                  </p:stCondLst>
                                  <p:childTnLst>
                                    <p:set>
                                      <p:cBhvr>
                                        <p:cTn dur="1" fill="hold">
                                          <p:stCondLst>
                                            <p:cond delay="0"/>
                                          </p:stCondLst>
                                        </p:cTn>
                                        <p:tgtEl>
                                          <p:spTgt spid="611"/>
                                        </p:tgtEl>
                                        <p:attrNameLst>
                                          <p:attrName>style.visibility</p:attrName>
                                        </p:attrNameLst>
                                      </p:cBhvr>
                                      <p:to>
                                        <p:strVal val="visible"/>
                                      </p:to>
                                    </p:set>
                                    <p:animEffect filter="fade" transition="in">
                                      <p:cBhvr>
                                        <p:cTn dur="500"/>
                                        <p:tgtEl>
                                          <p:spTgt spid="611"/>
                                        </p:tgtEl>
                                      </p:cBhvr>
                                    </p:animEffect>
                                  </p:childTnLst>
                                </p:cTn>
                              </p:par>
                              <p:par>
                                <p:cTn fill="hold" nodeType="withEffect" presetClass="entr" presetID="10" presetSubtype="0">
                                  <p:stCondLst>
                                    <p:cond delay="0"/>
                                  </p:stCondLst>
                                  <p:childTnLst>
                                    <p:set>
                                      <p:cBhvr>
                                        <p:cTn dur="1" fill="hold">
                                          <p:stCondLst>
                                            <p:cond delay="0"/>
                                          </p:stCondLst>
                                        </p:cTn>
                                        <p:tgtEl>
                                          <p:spTgt spid="620"/>
                                        </p:tgtEl>
                                        <p:attrNameLst>
                                          <p:attrName>style.visibility</p:attrName>
                                        </p:attrNameLst>
                                      </p:cBhvr>
                                      <p:to>
                                        <p:strVal val="visible"/>
                                      </p:to>
                                    </p:set>
                                    <p:animEffect filter="fade" transition="in">
                                      <p:cBhvr>
                                        <p:cTn dur="500"/>
                                        <p:tgtEl>
                                          <p:spTgt spid="620"/>
                                        </p:tgtEl>
                                      </p:cBhvr>
                                    </p:animEffect>
                                  </p:childTnLst>
                                </p:cTn>
                              </p:par>
                              <p:par>
                                <p:cTn fill="hold" nodeType="withEffect" presetClass="entr" presetID="10" presetSubtype="0">
                                  <p:stCondLst>
                                    <p:cond delay="0"/>
                                  </p:stCondLst>
                                  <p:childTnLst>
                                    <p:set>
                                      <p:cBhvr>
                                        <p:cTn dur="1" fill="hold">
                                          <p:stCondLst>
                                            <p:cond delay="0"/>
                                          </p:stCondLst>
                                        </p:cTn>
                                        <p:tgtEl>
                                          <p:spTgt spid="608"/>
                                        </p:tgtEl>
                                        <p:attrNameLst>
                                          <p:attrName>style.visibility</p:attrName>
                                        </p:attrNameLst>
                                      </p:cBhvr>
                                      <p:to>
                                        <p:strVal val="visible"/>
                                      </p:to>
                                    </p:set>
                                    <p:animEffect filter="fade" transition="in">
                                      <p:cBhvr>
                                        <p:cTn dur="500"/>
                                        <p:tgtEl>
                                          <p:spTgt spid="608"/>
                                        </p:tgtEl>
                                      </p:cBhvr>
                                    </p:animEffect>
                                  </p:childTnLst>
                                </p:cTn>
                              </p:par>
                              <p:par>
                                <p:cTn fill="hold" nodeType="withEffect" presetClass="entr" presetID="10" presetSubtype="0">
                                  <p:stCondLst>
                                    <p:cond delay="0"/>
                                  </p:stCondLst>
                                  <p:childTnLst>
                                    <p:set>
                                      <p:cBhvr>
                                        <p:cTn dur="1" fill="hold">
                                          <p:stCondLst>
                                            <p:cond delay="0"/>
                                          </p:stCondLst>
                                        </p:cTn>
                                        <p:tgtEl>
                                          <p:spTgt spid="614"/>
                                        </p:tgtEl>
                                        <p:attrNameLst>
                                          <p:attrName>style.visibility</p:attrName>
                                        </p:attrNameLst>
                                      </p:cBhvr>
                                      <p:to>
                                        <p:strVal val="visible"/>
                                      </p:to>
                                    </p:set>
                                    <p:animEffect filter="fade" transition="in">
                                      <p:cBhvr>
                                        <p:cTn dur="500"/>
                                        <p:tgtEl>
                                          <p:spTgt spid="614"/>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625"/>
                                        </p:tgtEl>
                                        <p:attrNameLst>
                                          <p:attrName>style.visibility</p:attrName>
                                        </p:attrNameLst>
                                      </p:cBhvr>
                                      <p:to>
                                        <p:strVal val="visible"/>
                                      </p:to>
                                    </p:set>
                                    <p:animEffect filter="fade" transition="in">
                                      <p:cBhvr>
                                        <p:cTn dur="1000"/>
                                        <p:tgtEl>
                                          <p:spTgt spid="625"/>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624"/>
                                        </p:tgtEl>
                                        <p:attrNameLst>
                                          <p:attrName>style.visibility</p:attrName>
                                        </p:attrNameLst>
                                      </p:cBhvr>
                                      <p:to>
                                        <p:strVal val="visible"/>
                                      </p:to>
                                    </p:set>
                                    <p:animEffect filter="fade" transition="in">
                                      <p:cBhvr>
                                        <p:cTn dur="1000"/>
                                        <p:tgtEl>
                                          <p:spTgt spid="6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629" name="Shape 629"/>
        <p:cNvGrpSpPr/>
        <p:nvPr/>
      </p:nvGrpSpPr>
      <p:grpSpPr>
        <a:xfrm>
          <a:off x="0" y="0"/>
          <a:ext cx="0" cy="0"/>
          <a:chOff x="0" y="0"/>
          <a:chExt cx="0" cy="0"/>
        </a:xfrm>
      </p:grpSpPr>
      <p:pic>
        <p:nvPicPr>
          <p:cNvPr id="630" name="Google Shape;630;p47"/>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631" name="Google Shape;631;p47"/>
          <p:cNvSpPr txBox="1"/>
          <p:nvPr/>
        </p:nvSpPr>
        <p:spPr>
          <a:xfrm>
            <a:off x="9322963" y="4258810"/>
            <a:ext cx="5492700" cy="9231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QUINTA </a:t>
            </a:r>
            <a:r>
              <a:rPr b="1" lang="en-US" sz="2499">
                <a:solidFill>
                  <a:srgbClr val="336430"/>
                </a:solidFill>
                <a:latin typeface="Lato"/>
                <a:ea typeface="Lato"/>
                <a:cs typeface="Lato"/>
                <a:sym typeface="Lato"/>
              </a:rPr>
              <a:t>ETAPA.</a:t>
            </a:r>
            <a:endParaRPr/>
          </a:p>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PALABRAS CLAVES: ANGULAR, .</a:t>
            </a:r>
            <a:endParaRPr/>
          </a:p>
        </p:txBody>
      </p:sp>
      <p:sp>
        <p:nvSpPr>
          <p:cNvPr id="632" name="Google Shape;632;p47"/>
          <p:cNvSpPr txBox="1"/>
          <p:nvPr/>
        </p:nvSpPr>
        <p:spPr>
          <a:xfrm>
            <a:off x="9435813" y="6186618"/>
            <a:ext cx="6615600" cy="8865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Desarrollo de la interfaz de usuario e integración con la capa de servicios.</a:t>
            </a:r>
            <a:endParaRPr/>
          </a:p>
        </p:txBody>
      </p:sp>
      <p:sp>
        <p:nvSpPr>
          <p:cNvPr id="633" name="Google Shape;633;p47"/>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4" name="Google Shape;634;p47"/>
          <p:cNvGrpSpPr/>
          <p:nvPr/>
        </p:nvGrpSpPr>
        <p:grpSpPr>
          <a:xfrm rot="5400000">
            <a:off x="1649974" y="1222747"/>
            <a:ext cx="4622217" cy="4790833"/>
            <a:chOff x="0" y="-47625"/>
            <a:chExt cx="1217366" cy="1261775"/>
          </a:xfrm>
        </p:grpSpPr>
        <p:sp>
          <p:nvSpPr>
            <p:cNvPr id="635" name="Google Shape;635;p47"/>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47"/>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37" name="Google Shape;637;p47"/>
          <p:cNvSpPr txBox="1"/>
          <p:nvPr/>
        </p:nvSpPr>
        <p:spPr>
          <a:xfrm>
            <a:off x="1960874" y="1540211"/>
            <a:ext cx="38196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Interfaz de usuario</a:t>
            </a:r>
            <a:endParaRPr sz="9000">
              <a:solidFill>
                <a:srgbClr val="293D2F"/>
              </a:solidFill>
              <a:latin typeface="Francois One"/>
              <a:ea typeface="Francois One"/>
              <a:cs typeface="Francois One"/>
              <a:sym typeface="Francois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7"/>
                                        </p:tgtEl>
                                        <p:attrNameLst>
                                          <p:attrName>style.visibility</p:attrName>
                                        </p:attrNameLst>
                                      </p:cBhvr>
                                      <p:to>
                                        <p:strVal val="visible"/>
                                      </p:to>
                                    </p:set>
                                    <p:animEffect filter="fade" transition="in">
                                      <p:cBhvr>
                                        <p:cTn dur="500"/>
                                        <p:tgtEl>
                                          <p:spTgt spid="637"/>
                                        </p:tgtEl>
                                      </p:cBhvr>
                                    </p:animEffect>
                                  </p:childTnLst>
                                </p:cTn>
                              </p:par>
                              <p:par>
                                <p:cTn fill="hold" nodeType="withEffect" presetClass="entr" presetID="10" presetSubtype="0">
                                  <p:stCondLst>
                                    <p:cond delay="0"/>
                                  </p:stCondLst>
                                  <p:childTnLst>
                                    <p:set>
                                      <p:cBhvr>
                                        <p:cTn dur="1" fill="hold">
                                          <p:stCondLst>
                                            <p:cond delay="0"/>
                                          </p:stCondLst>
                                        </p:cTn>
                                        <p:tgtEl>
                                          <p:spTgt spid="634"/>
                                        </p:tgtEl>
                                        <p:attrNameLst>
                                          <p:attrName>style.visibility</p:attrName>
                                        </p:attrNameLst>
                                      </p:cBhvr>
                                      <p:to>
                                        <p:strVal val="visible"/>
                                      </p:to>
                                    </p:set>
                                    <p:animEffect filter="fade" transition="in">
                                      <p:cBhvr>
                                        <p:cTn dur="500"/>
                                        <p:tgtEl>
                                          <p:spTgt spid="634"/>
                                        </p:tgtEl>
                                      </p:cBhvr>
                                    </p:animEffect>
                                  </p:childTnLst>
                                </p:cTn>
                              </p:par>
                              <p:par>
                                <p:cTn fill="hold" nodeType="withEffect" presetClass="entr" presetID="10" presetSubtype="0">
                                  <p:stCondLst>
                                    <p:cond delay="0"/>
                                  </p:stCondLst>
                                  <p:childTnLst>
                                    <p:set>
                                      <p:cBhvr>
                                        <p:cTn dur="1" fill="hold">
                                          <p:stCondLst>
                                            <p:cond delay="0"/>
                                          </p:stCondLst>
                                        </p:cTn>
                                        <p:tgtEl>
                                          <p:spTgt spid="631"/>
                                        </p:tgtEl>
                                        <p:attrNameLst>
                                          <p:attrName>style.visibility</p:attrName>
                                        </p:attrNameLst>
                                      </p:cBhvr>
                                      <p:to>
                                        <p:strVal val="visible"/>
                                      </p:to>
                                    </p:set>
                                    <p:animEffect filter="fade" transition="in">
                                      <p:cBhvr>
                                        <p:cTn dur="500"/>
                                        <p:tgtEl>
                                          <p:spTgt spid="631"/>
                                        </p:tgtEl>
                                      </p:cBhvr>
                                    </p:animEffect>
                                  </p:childTnLst>
                                </p:cTn>
                              </p:par>
                              <p:par>
                                <p:cTn fill="hold" nodeType="withEffect" presetClass="entr" presetID="10" presetSubtype="0">
                                  <p:stCondLst>
                                    <p:cond delay="0"/>
                                  </p:stCondLst>
                                  <p:childTnLst>
                                    <p:set>
                                      <p:cBhvr>
                                        <p:cTn dur="1" fill="hold">
                                          <p:stCondLst>
                                            <p:cond delay="0"/>
                                          </p:stCondLst>
                                        </p:cTn>
                                        <p:tgtEl>
                                          <p:spTgt spid="632"/>
                                        </p:tgtEl>
                                        <p:attrNameLst>
                                          <p:attrName>style.visibility</p:attrName>
                                        </p:attrNameLst>
                                      </p:cBhvr>
                                      <p:to>
                                        <p:strVal val="visible"/>
                                      </p:to>
                                    </p:set>
                                    <p:animEffect filter="fade" transition="in">
                                      <p:cBhvr>
                                        <p:cTn dur="500"/>
                                        <p:tgtEl>
                                          <p:spTgt spid="6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641" name="Shape 641"/>
        <p:cNvGrpSpPr/>
        <p:nvPr/>
      </p:nvGrpSpPr>
      <p:grpSpPr>
        <a:xfrm>
          <a:off x="0" y="0"/>
          <a:ext cx="0" cy="0"/>
          <a:chOff x="0" y="0"/>
          <a:chExt cx="0" cy="0"/>
        </a:xfrm>
      </p:grpSpPr>
      <p:pic>
        <p:nvPicPr>
          <p:cNvPr id="642" name="Google Shape;642;p48"/>
          <p:cNvPicPr preferRelativeResize="0"/>
          <p:nvPr/>
        </p:nvPicPr>
        <p:blipFill rotWithShape="1">
          <a:blip r:embed="rId3">
            <a:alphaModFix amt="20000"/>
          </a:blip>
          <a:srcRect b="0" l="0" r="0" t="0"/>
          <a:stretch/>
        </p:blipFill>
        <p:spPr>
          <a:xfrm rot="10800000">
            <a:off x="10832866" y="-2268676"/>
            <a:ext cx="7884599" cy="7204549"/>
          </a:xfrm>
          <a:prstGeom prst="rect">
            <a:avLst/>
          </a:prstGeom>
          <a:noFill/>
          <a:ln>
            <a:noFill/>
          </a:ln>
        </p:spPr>
      </p:pic>
      <p:pic>
        <p:nvPicPr>
          <p:cNvPr id="643" name="Google Shape;643;p48"/>
          <p:cNvPicPr preferRelativeResize="0"/>
          <p:nvPr/>
        </p:nvPicPr>
        <p:blipFill>
          <a:blip r:embed="rId4">
            <a:alphaModFix/>
          </a:blip>
          <a:stretch>
            <a:fillRect/>
          </a:stretch>
        </p:blipFill>
        <p:spPr>
          <a:xfrm>
            <a:off x="1196612" y="200325"/>
            <a:ext cx="10331786" cy="3228675"/>
          </a:xfrm>
          <a:prstGeom prst="rect">
            <a:avLst/>
          </a:prstGeom>
          <a:noFill/>
          <a:ln>
            <a:noFill/>
          </a:ln>
        </p:spPr>
      </p:pic>
      <p:pic>
        <p:nvPicPr>
          <p:cNvPr id="644" name="Google Shape;644;p48"/>
          <p:cNvPicPr preferRelativeResize="0"/>
          <p:nvPr/>
        </p:nvPicPr>
        <p:blipFill>
          <a:blip r:embed="rId5">
            <a:alphaModFix/>
          </a:blip>
          <a:stretch>
            <a:fillRect/>
          </a:stretch>
        </p:blipFill>
        <p:spPr>
          <a:xfrm>
            <a:off x="14171775" y="590500"/>
            <a:ext cx="3377449" cy="1142700"/>
          </a:xfrm>
          <a:prstGeom prst="rect">
            <a:avLst/>
          </a:prstGeom>
          <a:noFill/>
          <a:ln>
            <a:noFill/>
          </a:ln>
        </p:spPr>
      </p:pic>
      <p:pic>
        <p:nvPicPr>
          <p:cNvPr id="645" name="Google Shape;645;p48"/>
          <p:cNvPicPr preferRelativeResize="0"/>
          <p:nvPr/>
        </p:nvPicPr>
        <p:blipFill>
          <a:blip r:embed="rId6">
            <a:alphaModFix/>
          </a:blip>
          <a:stretch>
            <a:fillRect/>
          </a:stretch>
        </p:blipFill>
        <p:spPr>
          <a:xfrm>
            <a:off x="11664625" y="4516850"/>
            <a:ext cx="6407575" cy="5588750"/>
          </a:xfrm>
          <a:prstGeom prst="rect">
            <a:avLst/>
          </a:prstGeom>
          <a:noFill/>
          <a:ln>
            <a:noFill/>
          </a:ln>
        </p:spPr>
      </p:pic>
      <p:grpSp>
        <p:nvGrpSpPr>
          <p:cNvPr id="646" name="Google Shape;646;p48"/>
          <p:cNvGrpSpPr/>
          <p:nvPr/>
        </p:nvGrpSpPr>
        <p:grpSpPr>
          <a:xfrm>
            <a:off x="1376071" y="3537875"/>
            <a:ext cx="7188039" cy="6334078"/>
            <a:chOff x="-824073" y="-57151"/>
            <a:chExt cx="12690746" cy="11320962"/>
          </a:xfrm>
        </p:grpSpPr>
        <p:grpSp>
          <p:nvGrpSpPr>
            <p:cNvPr id="647" name="Google Shape;647;p48"/>
            <p:cNvGrpSpPr/>
            <p:nvPr/>
          </p:nvGrpSpPr>
          <p:grpSpPr>
            <a:xfrm>
              <a:off x="2461554" y="274504"/>
              <a:ext cx="9405120" cy="6835593"/>
              <a:chOff x="1491539" y="7012"/>
              <a:chExt cx="8798054" cy="6394380"/>
            </a:xfrm>
          </p:grpSpPr>
          <p:sp>
            <p:nvSpPr>
              <p:cNvPr id="648" name="Google Shape;648;p48"/>
              <p:cNvSpPr/>
              <p:nvPr/>
            </p:nvSpPr>
            <p:spPr>
              <a:xfrm flipH="1" rot="10800000">
                <a:off x="4708896" y="7012"/>
                <a:ext cx="5580698" cy="162878"/>
              </a:xfrm>
              <a:custGeom>
                <a:rect b="b" l="l" r="r" t="t"/>
                <a:pathLst>
                  <a:path extrusionOk="0" h="12700" w="10287000">
                    <a:moveTo>
                      <a:pt x="0" y="0"/>
                    </a:moveTo>
                    <a:lnTo>
                      <a:pt x="10287000" y="0"/>
                    </a:lnTo>
                    <a:lnTo>
                      <a:pt x="10287000" y="12700"/>
                    </a:lnTo>
                    <a:lnTo>
                      <a:pt x="0" y="12700"/>
                    </a:lnTo>
                    <a:close/>
                  </a:path>
                </a:pathLst>
              </a:custGeom>
              <a:solidFill>
                <a:srgbClr val="293D2F">
                  <a:alpha val="24710"/>
                </a:srgbClr>
              </a:solidFill>
              <a:ln>
                <a:noFill/>
              </a:ln>
            </p:spPr>
          </p:sp>
          <p:sp>
            <p:nvSpPr>
              <p:cNvPr id="649" name="Google Shape;649;p48"/>
              <p:cNvSpPr/>
              <p:nvPr/>
            </p:nvSpPr>
            <p:spPr>
              <a:xfrm>
                <a:off x="3573519" y="2050154"/>
                <a:ext cx="4346258" cy="162878"/>
              </a:xfrm>
              <a:custGeom>
                <a:rect b="b" l="l" r="r" t="t"/>
                <a:pathLst>
                  <a:path extrusionOk="0" h="12700" w="10287000">
                    <a:moveTo>
                      <a:pt x="0" y="0"/>
                    </a:moveTo>
                    <a:lnTo>
                      <a:pt x="10287000" y="0"/>
                    </a:lnTo>
                    <a:lnTo>
                      <a:pt x="10287000" y="12700"/>
                    </a:lnTo>
                    <a:lnTo>
                      <a:pt x="0" y="12700"/>
                    </a:lnTo>
                    <a:close/>
                  </a:path>
                </a:pathLst>
              </a:custGeom>
              <a:solidFill>
                <a:srgbClr val="293D2F">
                  <a:alpha val="24710"/>
                </a:srgbClr>
              </a:solidFill>
              <a:ln>
                <a:noFill/>
              </a:ln>
            </p:spPr>
          </p:sp>
          <p:sp>
            <p:nvSpPr>
              <p:cNvPr id="650" name="Google Shape;650;p48"/>
              <p:cNvSpPr/>
              <p:nvPr/>
            </p:nvSpPr>
            <p:spPr>
              <a:xfrm>
                <a:off x="2108817" y="4108152"/>
                <a:ext cx="3703320" cy="162878"/>
              </a:xfrm>
              <a:custGeom>
                <a:rect b="b" l="l" r="r" t="t"/>
                <a:pathLst>
                  <a:path extrusionOk="0" h="12700" w="10287000">
                    <a:moveTo>
                      <a:pt x="0" y="0"/>
                    </a:moveTo>
                    <a:lnTo>
                      <a:pt x="10287000" y="0"/>
                    </a:lnTo>
                    <a:lnTo>
                      <a:pt x="10287000" y="12700"/>
                    </a:lnTo>
                    <a:lnTo>
                      <a:pt x="0" y="12700"/>
                    </a:lnTo>
                    <a:close/>
                  </a:path>
                </a:pathLst>
              </a:custGeom>
              <a:solidFill>
                <a:srgbClr val="293D2F">
                  <a:alpha val="24710"/>
                </a:srgbClr>
              </a:solidFill>
              <a:ln>
                <a:noFill/>
              </a:ln>
            </p:spPr>
          </p:sp>
          <p:sp>
            <p:nvSpPr>
              <p:cNvPr id="651" name="Google Shape;651;p48"/>
              <p:cNvSpPr/>
              <p:nvPr/>
            </p:nvSpPr>
            <p:spPr>
              <a:xfrm flipH="1" rot="10800000">
                <a:off x="1491539" y="6245278"/>
                <a:ext cx="2237423" cy="156115"/>
              </a:xfrm>
              <a:custGeom>
                <a:rect b="b" l="l" r="r" t="t"/>
                <a:pathLst>
                  <a:path extrusionOk="0" h="12700" w="10287000">
                    <a:moveTo>
                      <a:pt x="0" y="0"/>
                    </a:moveTo>
                    <a:lnTo>
                      <a:pt x="10287000" y="0"/>
                    </a:lnTo>
                    <a:lnTo>
                      <a:pt x="10287000" y="12700"/>
                    </a:lnTo>
                    <a:lnTo>
                      <a:pt x="0" y="12700"/>
                    </a:lnTo>
                    <a:close/>
                  </a:path>
                </a:pathLst>
              </a:custGeom>
              <a:solidFill>
                <a:srgbClr val="293D2F">
                  <a:alpha val="24710"/>
                </a:srgbClr>
              </a:solidFill>
              <a:ln>
                <a:noFill/>
              </a:ln>
            </p:spPr>
          </p:sp>
        </p:grpSp>
        <p:sp>
          <p:nvSpPr>
            <p:cNvPr id="652" name="Google Shape;652;p48"/>
            <p:cNvSpPr txBox="1"/>
            <p:nvPr/>
          </p:nvSpPr>
          <p:spPr>
            <a:xfrm>
              <a:off x="-824066" y="-57151"/>
              <a:ext cx="6582900" cy="735000"/>
            </a:xfrm>
            <a:prstGeom prst="rect">
              <a:avLst/>
            </a:prstGeom>
            <a:noFill/>
            <a:ln>
              <a:noFill/>
            </a:ln>
          </p:spPr>
          <p:txBody>
            <a:bodyPr anchorCtr="0" anchor="t" bIns="0" lIns="0" spcFirstLastPara="1" rIns="0" wrap="square" tIns="0">
              <a:spAutoFit/>
            </a:bodyPr>
            <a:lstStyle/>
            <a:p>
              <a:pPr indent="0" lvl="0" marL="0" marR="0" rtl="0" algn="r">
                <a:lnSpc>
                  <a:spcPct val="140007"/>
                </a:lnSpc>
                <a:spcBef>
                  <a:spcPts val="0"/>
                </a:spcBef>
                <a:spcAft>
                  <a:spcPts val="0"/>
                </a:spcAft>
                <a:buNone/>
              </a:pPr>
              <a:r>
                <a:rPr lang="en-US" sz="2672">
                  <a:solidFill>
                    <a:srgbClr val="293D2F"/>
                  </a:solidFill>
                  <a:latin typeface="Lato"/>
                  <a:ea typeface="Lato"/>
                  <a:cs typeface="Lato"/>
                  <a:sym typeface="Lato"/>
                </a:rPr>
                <a:t>Ambiente de Desarrollo</a:t>
              </a:r>
              <a:endParaRPr/>
            </a:p>
          </p:txBody>
        </p:sp>
        <p:sp>
          <p:nvSpPr>
            <p:cNvPr id="653" name="Google Shape;653;p48"/>
            <p:cNvSpPr txBox="1"/>
            <p:nvPr/>
          </p:nvSpPr>
          <p:spPr>
            <a:xfrm>
              <a:off x="-824073" y="2142269"/>
              <a:ext cx="4192500" cy="735000"/>
            </a:xfrm>
            <a:prstGeom prst="rect">
              <a:avLst/>
            </a:prstGeom>
            <a:noFill/>
            <a:ln>
              <a:noFill/>
            </a:ln>
          </p:spPr>
          <p:txBody>
            <a:bodyPr anchorCtr="0" anchor="t" bIns="0" lIns="0" spcFirstLastPara="1" rIns="0" wrap="square" tIns="0">
              <a:spAutoFit/>
            </a:bodyPr>
            <a:lstStyle/>
            <a:p>
              <a:pPr indent="0" lvl="0" marL="0" marR="0" rtl="0" algn="r">
                <a:lnSpc>
                  <a:spcPct val="140007"/>
                </a:lnSpc>
                <a:spcBef>
                  <a:spcPts val="0"/>
                </a:spcBef>
                <a:spcAft>
                  <a:spcPts val="0"/>
                </a:spcAft>
                <a:buNone/>
              </a:pPr>
              <a:r>
                <a:rPr lang="en-US" sz="2672">
                  <a:solidFill>
                    <a:srgbClr val="293D2F"/>
                  </a:solidFill>
                  <a:latin typeface="Lato"/>
                  <a:ea typeface="Lato"/>
                  <a:cs typeface="Lato"/>
                  <a:sym typeface="Lato"/>
                </a:rPr>
                <a:t>Código</a:t>
              </a:r>
              <a:r>
                <a:rPr lang="en-US" sz="2672">
                  <a:solidFill>
                    <a:srgbClr val="293D2F"/>
                  </a:solidFill>
                  <a:latin typeface="Lato"/>
                  <a:ea typeface="Lato"/>
                  <a:cs typeface="Lato"/>
                  <a:sym typeface="Lato"/>
                </a:rPr>
                <a:t> Abierto</a:t>
              </a:r>
              <a:endParaRPr/>
            </a:p>
          </p:txBody>
        </p:sp>
        <p:sp>
          <p:nvSpPr>
            <p:cNvPr id="654" name="Google Shape;654;p48"/>
            <p:cNvSpPr txBox="1"/>
            <p:nvPr/>
          </p:nvSpPr>
          <p:spPr>
            <a:xfrm>
              <a:off x="-824064" y="4341688"/>
              <a:ext cx="3674100" cy="735000"/>
            </a:xfrm>
            <a:prstGeom prst="rect">
              <a:avLst/>
            </a:prstGeom>
            <a:noFill/>
            <a:ln>
              <a:noFill/>
            </a:ln>
          </p:spPr>
          <p:txBody>
            <a:bodyPr anchorCtr="0" anchor="t" bIns="0" lIns="0" spcFirstLastPara="1" rIns="0" wrap="square" tIns="0">
              <a:spAutoFit/>
            </a:bodyPr>
            <a:lstStyle/>
            <a:p>
              <a:pPr indent="0" lvl="0" marL="0" marR="0" rtl="0" algn="r">
                <a:lnSpc>
                  <a:spcPct val="140007"/>
                </a:lnSpc>
                <a:spcBef>
                  <a:spcPts val="0"/>
                </a:spcBef>
                <a:spcAft>
                  <a:spcPts val="0"/>
                </a:spcAft>
                <a:buNone/>
              </a:pPr>
              <a:r>
                <a:rPr lang="en-US" sz="2672">
                  <a:solidFill>
                    <a:srgbClr val="293D2F"/>
                  </a:solidFill>
                  <a:latin typeface="Lato"/>
                  <a:ea typeface="Lato"/>
                  <a:cs typeface="Lato"/>
                  <a:sym typeface="Lato"/>
                </a:rPr>
                <a:t>Código</a:t>
              </a:r>
              <a:r>
                <a:rPr lang="en-US" sz="2672">
                  <a:solidFill>
                    <a:srgbClr val="293D2F"/>
                  </a:solidFill>
                  <a:latin typeface="Lato"/>
                  <a:ea typeface="Lato"/>
                  <a:cs typeface="Lato"/>
                  <a:sym typeface="Lato"/>
                </a:rPr>
                <a:t> Libre</a:t>
              </a:r>
              <a:endParaRPr/>
            </a:p>
          </p:txBody>
        </p:sp>
        <p:sp>
          <p:nvSpPr>
            <p:cNvPr id="655" name="Google Shape;655;p48"/>
            <p:cNvSpPr txBox="1"/>
            <p:nvPr/>
          </p:nvSpPr>
          <p:spPr>
            <a:xfrm>
              <a:off x="-677927" y="6541107"/>
              <a:ext cx="2727300" cy="735000"/>
            </a:xfrm>
            <a:prstGeom prst="rect">
              <a:avLst/>
            </a:prstGeom>
            <a:noFill/>
            <a:ln>
              <a:noFill/>
            </a:ln>
          </p:spPr>
          <p:txBody>
            <a:bodyPr anchorCtr="0" anchor="t" bIns="0" lIns="0" spcFirstLastPara="1" rIns="0" wrap="square" tIns="0">
              <a:spAutoFit/>
            </a:bodyPr>
            <a:lstStyle/>
            <a:p>
              <a:pPr indent="0" lvl="0" marL="0" marR="0" rtl="0" algn="r">
                <a:lnSpc>
                  <a:spcPct val="140007"/>
                </a:lnSpc>
                <a:spcBef>
                  <a:spcPts val="0"/>
                </a:spcBef>
                <a:spcAft>
                  <a:spcPts val="0"/>
                </a:spcAft>
                <a:buNone/>
              </a:pPr>
              <a:r>
                <a:rPr lang="en-US" sz="2672">
                  <a:solidFill>
                    <a:srgbClr val="293D2F"/>
                  </a:solidFill>
                  <a:latin typeface="Lato"/>
                  <a:ea typeface="Lato"/>
                  <a:cs typeface="Lato"/>
                  <a:sym typeface="Lato"/>
                </a:rPr>
                <a:t>Escalable</a:t>
              </a:r>
              <a:endParaRPr/>
            </a:p>
          </p:txBody>
        </p:sp>
        <p:grpSp>
          <p:nvGrpSpPr>
            <p:cNvPr id="656" name="Google Shape;656;p48"/>
            <p:cNvGrpSpPr/>
            <p:nvPr/>
          </p:nvGrpSpPr>
          <p:grpSpPr>
            <a:xfrm>
              <a:off x="3121442" y="260220"/>
              <a:ext cx="8742458" cy="11003591"/>
              <a:chOff x="2108835" y="-6350"/>
              <a:chExt cx="8178165" cy="10293350"/>
            </a:xfrm>
          </p:grpSpPr>
          <p:sp>
            <p:nvSpPr>
              <p:cNvPr id="657" name="Google Shape;657;p48"/>
              <p:cNvSpPr/>
              <p:nvPr/>
            </p:nvSpPr>
            <p:spPr>
              <a:xfrm>
                <a:off x="2108835" y="6165850"/>
                <a:ext cx="1851660" cy="4121150"/>
              </a:xfrm>
              <a:custGeom>
                <a:rect b="b" l="l" r="r" t="t"/>
                <a:pathLst>
                  <a:path extrusionOk="0" h="4121150" w="1851660">
                    <a:moveTo>
                      <a:pt x="0" y="4121150"/>
                    </a:moveTo>
                    <a:lnTo>
                      <a:pt x="0" y="148133"/>
                    </a:lnTo>
                    <a:cubicBezTo>
                      <a:pt x="0" y="108846"/>
                      <a:pt x="15607" y="71167"/>
                      <a:pt x="43387" y="43387"/>
                    </a:cubicBezTo>
                    <a:cubicBezTo>
                      <a:pt x="71167" y="15607"/>
                      <a:pt x="108846" y="0"/>
                      <a:pt x="148133" y="0"/>
                    </a:cubicBezTo>
                    <a:lnTo>
                      <a:pt x="1703527" y="0"/>
                    </a:lnTo>
                    <a:cubicBezTo>
                      <a:pt x="1742814" y="0"/>
                      <a:pt x="1780493" y="15607"/>
                      <a:pt x="1808273" y="43387"/>
                    </a:cubicBezTo>
                    <a:cubicBezTo>
                      <a:pt x="1836053" y="71167"/>
                      <a:pt x="1851660" y="108846"/>
                      <a:pt x="1851660" y="148133"/>
                    </a:cubicBezTo>
                    <a:lnTo>
                      <a:pt x="1851660" y="4121150"/>
                    </a:ln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48"/>
              <p:cNvSpPr/>
              <p:nvPr/>
            </p:nvSpPr>
            <p:spPr>
              <a:xfrm>
                <a:off x="4217670" y="4108450"/>
                <a:ext cx="1851660" cy="6178550"/>
              </a:xfrm>
              <a:custGeom>
                <a:rect b="b" l="l" r="r" t="t"/>
                <a:pathLst>
                  <a:path extrusionOk="0" h="6178550" w="1851660">
                    <a:moveTo>
                      <a:pt x="0" y="6178550"/>
                    </a:moveTo>
                    <a:lnTo>
                      <a:pt x="0" y="148133"/>
                    </a:lnTo>
                    <a:cubicBezTo>
                      <a:pt x="0" y="108846"/>
                      <a:pt x="15607" y="71167"/>
                      <a:pt x="43387" y="43387"/>
                    </a:cubicBezTo>
                    <a:cubicBezTo>
                      <a:pt x="71167" y="15607"/>
                      <a:pt x="108846" y="0"/>
                      <a:pt x="148133" y="0"/>
                    </a:cubicBezTo>
                    <a:lnTo>
                      <a:pt x="1703527" y="0"/>
                    </a:lnTo>
                    <a:cubicBezTo>
                      <a:pt x="1742814" y="0"/>
                      <a:pt x="1780493" y="15607"/>
                      <a:pt x="1808273" y="43387"/>
                    </a:cubicBezTo>
                    <a:cubicBezTo>
                      <a:pt x="1836053" y="71167"/>
                      <a:pt x="1851660" y="108846"/>
                      <a:pt x="1851660" y="148133"/>
                    </a:cubicBezTo>
                    <a:lnTo>
                      <a:pt x="1851660" y="6178550"/>
                    </a:ln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48"/>
              <p:cNvSpPr/>
              <p:nvPr/>
            </p:nvSpPr>
            <p:spPr>
              <a:xfrm>
                <a:off x="6326505" y="2051050"/>
                <a:ext cx="1851660" cy="8235950"/>
              </a:xfrm>
              <a:custGeom>
                <a:rect b="b" l="l" r="r" t="t"/>
                <a:pathLst>
                  <a:path extrusionOk="0" h="8235950" w="1851660">
                    <a:moveTo>
                      <a:pt x="0" y="8235950"/>
                    </a:moveTo>
                    <a:lnTo>
                      <a:pt x="0" y="148133"/>
                    </a:lnTo>
                    <a:cubicBezTo>
                      <a:pt x="0" y="108845"/>
                      <a:pt x="15607" y="71167"/>
                      <a:pt x="43387" y="43387"/>
                    </a:cubicBezTo>
                    <a:cubicBezTo>
                      <a:pt x="71167" y="15607"/>
                      <a:pt x="108846" y="0"/>
                      <a:pt x="148133" y="0"/>
                    </a:cubicBezTo>
                    <a:lnTo>
                      <a:pt x="1703527" y="0"/>
                    </a:lnTo>
                    <a:cubicBezTo>
                      <a:pt x="1742815" y="0"/>
                      <a:pt x="1780492" y="15607"/>
                      <a:pt x="1808273" y="43387"/>
                    </a:cubicBezTo>
                    <a:cubicBezTo>
                      <a:pt x="1836053" y="71167"/>
                      <a:pt x="1851660" y="108845"/>
                      <a:pt x="1851660" y="148133"/>
                    </a:cubicBezTo>
                    <a:lnTo>
                      <a:pt x="1851660" y="8235950"/>
                    </a:ln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48"/>
              <p:cNvSpPr/>
              <p:nvPr/>
            </p:nvSpPr>
            <p:spPr>
              <a:xfrm>
                <a:off x="8435340" y="-6350"/>
                <a:ext cx="1851660" cy="10293350"/>
              </a:xfrm>
              <a:custGeom>
                <a:rect b="b" l="l" r="r" t="t"/>
                <a:pathLst>
                  <a:path extrusionOk="0" h="10293350" w="1851660">
                    <a:moveTo>
                      <a:pt x="0" y="10293350"/>
                    </a:moveTo>
                    <a:lnTo>
                      <a:pt x="0" y="148133"/>
                    </a:lnTo>
                    <a:cubicBezTo>
                      <a:pt x="0" y="108846"/>
                      <a:pt x="15607" y="71167"/>
                      <a:pt x="43387" y="43387"/>
                    </a:cubicBezTo>
                    <a:cubicBezTo>
                      <a:pt x="71168" y="15607"/>
                      <a:pt x="108845" y="0"/>
                      <a:pt x="148133" y="0"/>
                    </a:cubicBezTo>
                    <a:lnTo>
                      <a:pt x="1703527" y="0"/>
                    </a:lnTo>
                    <a:cubicBezTo>
                      <a:pt x="1742815" y="0"/>
                      <a:pt x="1780492" y="15607"/>
                      <a:pt x="1808273" y="43387"/>
                    </a:cubicBezTo>
                    <a:cubicBezTo>
                      <a:pt x="1836053" y="71167"/>
                      <a:pt x="1851660" y="108846"/>
                      <a:pt x="1851660" y="148133"/>
                    </a:cubicBezTo>
                    <a:lnTo>
                      <a:pt x="1851660" y="10293350"/>
                    </a:ln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48"/>
              <p:cNvSpPr/>
              <p:nvPr/>
            </p:nvSpPr>
            <p:spPr>
              <a:xfrm>
                <a:off x="2108835" y="6990080"/>
                <a:ext cx="1851660" cy="3296920"/>
              </a:xfrm>
              <a:custGeom>
                <a:rect b="b" l="l" r="r" t="t"/>
                <a:pathLst>
                  <a:path extrusionOk="0" h="3296920" w="1851660">
                    <a:moveTo>
                      <a:pt x="0" y="0"/>
                    </a:moveTo>
                    <a:lnTo>
                      <a:pt x="1851660" y="0"/>
                    </a:lnTo>
                    <a:lnTo>
                      <a:pt x="1851660" y="3296920"/>
                    </a:lnTo>
                    <a:lnTo>
                      <a:pt x="0" y="3296920"/>
                    </a:lnTo>
                    <a:close/>
                  </a:path>
                </a:pathLst>
              </a:custGeom>
              <a:solidFill>
                <a:srgbClr val="336430"/>
              </a:solidFill>
              <a:ln>
                <a:noFill/>
              </a:ln>
            </p:spPr>
          </p:sp>
          <p:sp>
            <p:nvSpPr>
              <p:cNvPr id="662" name="Google Shape;662;p48"/>
              <p:cNvSpPr/>
              <p:nvPr/>
            </p:nvSpPr>
            <p:spPr>
              <a:xfrm>
                <a:off x="4217670" y="5138208"/>
                <a:ext cx="1851660" cy="5148792"/>
              </a:xfrm>
              <a:custGeom>
                <a:rect b="b" l="l" r="r" t="t"/>
                <a:pathLst>
                  <a:path extrusionOk="0" h="5148792" w="1851660">
                    <a:moveTo>
                      <a:pt x="0" y="0"/>
                    </a:moveTo>
                    <a:lnTo>
                      <a:pt x="1851660" y="0"/>
                    </a:lnTo>
                    <a:lnTo>
                      <a:pt x="1851660" y="5148792"/>
                    </a:lnTo>
                    <a:lnTo>
                      <a:pt x="0" y="5148792"/>
                    </a:lnTo>
                    <a:close/>
                  </a:path>
                </a:pathLst>
              </a:custGeom>
              <a:solidFill>
                <a:srgbClr val="336430"/>
              </a:solidFill>
              <a:ln>
                <a:noFill/>
              </a:ln>
            </p:spPr>
          </p:sp>
          <p:sp>
            <p:nvSpPr>
              <p:cNvPr id="663" name="Google Shape;663;p48"/>
              <p:cNvSpPr/>
              <p:nvPr/>
            </p:nvSpPr>
            <p:spPr>
              <a:xfrm>
                <a:off x="6326505" y="3698240"/>
                <a:ext cx="1851660" cy="6588760"/>
              </a:xfrm>
              <a:custGeom>
                <a:rect b="b" l="l" r="r" t="t"/>
                <a:pathLst>
                  <a:path extrusionOk="0" h="6588760" w="1851660">
                    <a:moveTo>
                      <a:pt x="0" y="0"/>
                    </a:moveTo>
                    <a:lnTo>
                      <a:pt x="1851660" y="0"/>
                    </a:lnTo>
                    <a:lnTo>
                      <a:pt x="1851660" y="6588760"/>
                    </a:lnTo>
                    <a:lnTo>
                      <a:pt x="0" y="6588760"/>
                    </a:lnTo>
                    <a:close/>
                  </a:path>
                </a:pathLst>
              </a:custGeom>
              <a:solidFill>
                <a:srgbClr val="336430"/>
              </a:solidFill>
              <a:ln>
                <a:noFill/>
              </a:ln>
            </p:spPr>
          </p:sp>
          <p:sp>
            <p:nvSpPr>
              <p:cNvPr id="664" name="Google Shape;664;p48"/>
              <p:cNvSpPr/>
              <p:nvPr/>
            </p:nvSpPr>
            <p:spPr>
              <a:xfrm>
                <a:off x="8435340" y="1640586"/>
                <a:ext cx="1851660" cy="8646414"/>
              </a:xfrm>
              <a:custGeom>
                <a:rect b="b" l="l" r="r" t="t"/>
                <a:pathLst>
                  <a:path extrusionOk="0" h="8646414" w="1851660">
                    <a:moveTo>
                      <a:pt x="0" y="0"/>
                    </a:moveTo>
                    <a:lnTo>
                      <a:pt x="1851660" y="0"/>
                    </a:lnTo>
                    <a:lnTo>
                      <a:pt x="1851660" y="8646414"/>
                    </a:lnTo>
                    <a:lnTo>
                      <a:pt x="0" y="8646414"/>
                    </a:lnTo>
                    <a:close/>
                  </a:path>
                </a:pathLst>
              </a:custGeom>
              <a:solidFill>
                <a:srgbClr val="336430"/>
              </a:solidFill>
              <a:ln>
                <a:noFill/>
              </a:ln>
            </p:spPr>
          </p:sp>
          <p:sp>
            <p:nvSpPr>
              <p:cNvPr id="665" name="Google Shape;665;p48"/>
              <p:cNvSpPr/>
              <p:nvPr/>
            </p:nvSpPr>
            <p:spPr>
              <a:xfrm>
                <a:off x="2108835" y="8638540"/>
                <a:ext cx="1851660" cy="1648460"/>
              </a:xfrm>
              <a:custGeom>
                <a:rect b="b" l="l" r="r" t="t"/>
                <a:pathLst>
                  <a:path extrusionOk="0" h="1648460" w="1851660">
                    <a:moveTo>
                      <a:pt x="0" y="0"/>
                    </a:moveTo>
                    <a:lnTo>
                      <a:pt x="1851660" y="0"/>
                    </a:lnTo>
                    <a:lnTo>
                      <a:pt x="1851660" y="1648460"/>
                    </a:lnTo>
                    <a:lnTo>
                      <a:pt x="0" y="1648460"/>
                    </a:lnTo>
                    <a:close/>
                  </a:path>
                </a:pathLst>
              </a:custGeom>
              <a:solidFill>
                <a:srgbClr val="293D2F"/>
              </a:solidFill>
              <a:ln>
                <a:noFill/>
              </a:ln>
            </p:spPr>
          </p:sp>
          <p:sp>
            <p:nvSpPr>
              <p:cNvPr id="666" name="Google Shape;666;p48"/>
              <p:cNvSpPr/>
              <p:nvPr/>
            </p:nvSpPr>
            <p:spPr>
              <a:xfrm>
                <a:off x="4217670" y="7197725"/>
                <a:ext cx="1851660" cy="3089275"/>
              </a:xfrm>
              <a:custGeom>
                <a:rect b="b" l="l" r="r" t="t"/>
                <a:pathLst>
                  <a:path extrusionOk="0" h="3089275" w="1851660">
                    <a:moveTo>
                      <a:pt x="0" y="0"/>
                    </a:moveTo>
                    <a:lnTo>
                      <a:pt x="1851660" y="0"/>
                    </a:lnTo>
                    <a:lnTo>
                      <a:pt x="1851660" y="3089275"/>
                    </a:lnTo>
                    <a:lnTo>
                      <a:pt x="0" y="3089275"/>
                    </a:lnTo>
                    <a:close/>
                  </a:path>
                </a:pathLst>
              </a:custGeom>
              <a:solidFill>
                <a:srgbClr val="293D2F"/>
              </a:solidFill>
              <a:ln>
                <a:noFill/>
              </a:ln>
            </p:spPr>
          </p:sp>
          <p:sp>
            <p:nvSpPr>
              <p:cNvPr id="667" name="Google Shape;667;p48"/>
              <p:cNvSpPr/>
              <p:nvPr/>
            </p:nvSpPr>
            <p:spPr>
              <a:xfrm>
                <a:off x="6326505" y="6580822"/>
                <a:ext cx="1851660" cy="3706178"/>
              </a:xfrm>
              <a:custGeom>
                <a:rect b="b" l="l" r="r" t="t"/>
                <a:pathLst>
                  <a:path extrusionOk="0" h="3706178" w="1851660">
                    <a:moveTo>
                      <a:pt x="0" y="0"/>
                    </a:moveTo>
                    <a:lnTo>
                      <a:pt x="1851660" y="0"/>
                    </a:lnTo>
                    <a:lnTo>
                      <a:pt x="1851660" y="3706178"/>
                    </a:lnTo>
                    <a:lnTo>
                      <a:pt x="0" y="3706178"/>
                    </a:lnTo>
                    <a:close/>
                  </a:path>
                </a:pathLst>
              </a:custGeom>
              <a:solidFill>
                <a:srgbClr val="293D2F"/>
              </a:solidFill>
              <a:ln>
                <a:noFill/>
              </a:ln>
            </p:spPr>
          </p:sp>
          <p:sp>
            <p:nvSpPr>
              <p:cNvPr id="668" name="Google Shape;668;p48"/>
              <p:cNvSpPr/>
              <p:nvPr/>
            </p:nvSpPr>
            <p:spPr>
              <a:xfrm>
                <a:off x="8435340" y="5757926"/>
                <a:ext cx="1851660" cy="4529074"/>
              </a:xfrm>
              <a:custGeom>
                <a:rect b="b" l="l" r="r" t="t"/>
                <a:pathLst>
                  <a:path extrusionOk="0" h="4529074" w="1851660">
                    <a:moveTo>
                      <a:pt x="0" y="0"/>
                    </a:moveTo>
                    <a:lnTo>
                      <a:pt x="1851660" y="0"/>
                    </a:lnTo>
                    <a:lnTo>
                      <a:pt x="1851660" y="4529074"/>
                    </a:lnTo>
                    <a:lnTo>
                      <a:pt x="0" y="4529074"/>
                    </a:lnTo>
                    <a:close/>
                  </a:path>
                </a:pathLst>
              </a:custGeom>
              <a:solidFill>
                <a:srgbClr val="293D2F"/>
              </a:solidFill>
              <a:ln>
                <a:noFill/>
              </a:ln>
            </p:spPr>
          </p:sp>
        </p:grpSp>
      </p:gr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672" name="Shape 672"/>
        <p:cNvGrpSpPr/>
        <p:nvPr/>
      </p:nvGrpSpPr>
      <p:grpSpPr>
        <a:xfrm>
          <a:off x="0" y="0"/>
          <a:ext cx="0" cy="0"/>
          <a:chOff x="0" y="0"/>
          <a:chExt cx="0" cy="0"/>
        </a:xfrm>
      </p:grpSpPr>
      <p:grpSp>
        <p:nvGrpSpPr>
          <p:cNvPr id="673" name="Google Shape;673;p49"/>
          <p:cNvGrpSpPr/>
          <p:nvPr/>
        </p:nvGrpSpPr>
        <p:grpSpPr>
          <a:xfrm>
            <a:off x="14659781" y="4990087"/>
            <a:ext cx="4002832" cy="2881140"/>
            <a:chOff x="11394699" y="632695"/>
            <a:chExt cx="4949100" cy="3973987"/>
          </a:xfrm>
        </p:grpSpPr>
        <p:pic>
          <p:nvPicPr>
            <p:cNvPr id="674" name="Google Shape;674;p49"/>
            <p:cNvPicPr preferRelativeResize="0"/>
            <p:nvPr/>
          </p:nvPicPr>
          <p:blipFill>
            <a:blip r:embed="rId3">
              <a:alphaModFix/>
            </a:blip>
            <a:stretch>
              <a:fillRect/>
            </a:stretch>
          </p:blipFill>
          <p:spPr>
            <a:xfrm>
              <a:off x="12917117" y="632695"/>
              <a:ext cx="1789380" cy="1905000"/>
            </a:xfrm>
            <a:prstGeom prst="rect">
              <a:avLst/>
            </a:prstGeom>
            <a:noFill/>
            <a:ln>
              <a:noFill/>
            </a:ln>
          </p:spPr>
        </p:pic>
        <p:sp>
          <p:nvSpPr>
            <p:cNvPr id="675" name="Google Shape;675;p49"/>
            <p:cNvSpPr txBox="1"/>
            <p:nvPr/>
          </p:nvSpPr>
          <p:spPr>
            <a:xfrm>
              <a:off x="11394699" y="2832482"/>
              <a:ext cx="4949100" cy="177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5000">
                  <a:solidFill>
                    <a:schemeClr val="dk1"/>
                  </a:solidFill>
                  <a:latin typeface="Open Sans"/>
                  <a:ea typeface="Open Sans"/>
                  <a:cs typeface="Open Sans"/>
                  <a:sym typeface="Open Sans"/>
                </a:rPr>
                <a:t>NG-ZORRO</a:t>
              </a:r>
              <a:endParaRPr sz="5000">
                <a:solidFill>
                  <a:schemeClr val="dk1"/>
                </a:solidFill>
                <a:latin typeface="Open Sans"/>
                <a:ea typeface="Open Sans"/>
                <a:cs typeface="Open Sans"/>
                <a:sym typeface="Open Sans"/>
              </a:endParaRPr>
            </a:p>
          </p:txBody>
        </p:sp>
      </p:grpSp>
      <p:grpSp>
        <p:nvGrpSpPr>
          <p:cNvPr id="676" name="Google Shape;676;p49"/>
          <p:cNvGrpSpPr/>
          <p:nvPr/>
        </p:nvGrpSpPr>
        <p:grpSpPr>
          <a:xfrm>
            <a:off x="9944659" y="840625"/>
            <a:ext cx="4468115" cy="8885844"/>
            <a:chOff x="12748050" y="0"/>
            <a:chExt cx="5353600" cy="10414725"/>
          </a:xfrm>
        </p:grpSpPr>
        <p:pic>
          <p:nvPicPr>
            <p:cNvPr id="677" name="Google Shape;677;p49"/>
            <p:cNvPicPr preferRelativeResize="0"/>
            <p:nvPr/>
          </p:nvPicPr>
          <p:blipFill>
            <a:blip r:embed="rId4">
              <a:alphaModFix/>
            </a:blip>
            <a:stretch>
              <a:fillRect/>
            </a:stretch>
          </p:blipFill>
          <p:spPr>
            <a:xfrm>
              <a:off x="12748050" y="0"/>
              <a:ext cx="5353600" cy="5353600"/>
            </a:xfrm>
            <a:prstGeom prst="rect">
              <a:avLst/>
            </a:prstGeom>
            <a:noFill/>
            <a:ln>
              <a:noFill/>
            </a:ln>
          </p:spPr>
        </p:pic>
        <p:pic>
          <p:nvPicPr>
            <p:cNvPr id="678" name="Google Shape;678;p49"/>
            <p:cNvPicPr preferRelativeResize="0"/>
            <p:nvPr/>
          </p:nvPicPr>
          <p:blipFill>
            <a:blip r:embed="rId5">
              <a:alphaModFix/>
            </a:blip>
            <a:stretch>
              <a:fillRect/>
            </a:stretch>
          </p:blipFill>
          <p:spPr>
            <a:xfrm>
              <a:off x="12894288" y="5353600"/>
              <a:ext cx="5061125" cy="5061125"/>
            </a:xfrm>
            <a:prstGeom prst="rect">
              <a:avLst/>
            </a:prstGeom>
            <a:noFill/>
            <a:ln>
              <a:noFill/>
            </a:ln>
          </p:spPr>
        </p:pic>
      </p:grpSp>
      <p:pic>
        <p:nvPicPr>
          <p:cNvPr id="679" name="Google Shape;679;p49"/>
          <p:cNvPicPr preferRelativeResize="0"/>
          <p:nvPr/>
        </p:nvPicPr>
        <p:blipFill>
          <a:blip r:embed="rId6">
            <a:alphaModFix/>
          </a:blip>
          <a:stretch>
            <a:fillRect/>
          </a:stretch>
        </p:blipFill>
        <p:spPr>
          <a:xfrm>
            <a:off x="1319600" y="3753869"/>
            <a:ext cx="5353600" cy="5353582"/>
          </a:xfrm>
          <a:prstGeom prst="rect">
            <a:avLst/>
          </a:prstGeom>
          <a:noFill/>
          <a:ln>
            <a:noFill/>
          </a:ln>
        </p:spPr>
      </p:pic>
      <p:pic>
        <p:nvPicPr>
          <p:cNvPr id="680" name="Google Shape;680;p49"/>
          <p:cNvPicPr preferRelativeResize="0"/>
          <p:nvPr/>
        </p:nvPicPr>
        <p:blipFill>
          <a:blip r:embed="rId7">
            <a:alphaModFix/>
          </a:blip>
          <a:stretch>
            <a:fillRect/>
          </a:stretch>
        </p:blipFill>
        <p:spPr>
          <a:xfrm>
            <a:off x="2277850" y="1526726"/>
            <a:ext cx="3238500" cy="1666875"/>
          </a:xfrm>
          <a:prstGeom prst="rect">
            <a:avLst/>
          </a:prstGeom>
          <a:noFill/>
          <a:ln>
            <a:noFill/>
          </a:ln>
        </p:spPr>
      </p:pic>
      <p:cxnSp>
        <p:nvCxnSpPr>
          <p:cNvPr id="681" name="Google Shape;681;p49"/>
          <p:cNvCxnSpPr/>
          <p:nvPr/>
        </p:nvCxnSpPr>
        <p:spPr>
          <a:xfrm>
            <a:off x="7143325" y="5571475"/>
            <a:ext cx="2381100" cy="1027200"/>
          </a:xfrm>
          <a:prstGeom prst="straightConnector1">
            <a:avLst/>
          </a:prstGeom>
          <a:noFill/>
          <a:ln cap="flat" cmpd="sng" w="76200">
            <a:solidFill>
              <a:schemeClr val="accent2"/>
            </a:solidFill>
            <a:prstDash val="solid"/>
            <a:round/>
            <a:headEnd len="med" w="med" type="none"/>
            <a:tailEnd len="med" w="med" type="triangle"/>
          </a:ln>
        </p:spPr>
      </p:cxnSp>
      <p:cxnSp>
        <p:nvCxnSpPr>
          <p:cNvPr id="682" name="Google Shape;682;p49"/>
          <p:cNvCxnSpPr/>
          <p:nvPr/>
        </p:nvCxnSpPr>
        <p:spPr>
          <a:xfrm flipH="1" rot="10800000">
            <a:off x="7143325" y="4404250"/>
            <a:ext cx="2287800" cy="1039500"/>
          </a:xfrm>
          <a:prstGeom prst="straightConnector1">
            <a:avLst/>
          </a:prstGeom>
          <a:noFill/>
          <a:ln cap="flat" cmpd="sng" w="76200">
            <a:solidFill>
              <a:schemeClr val="accent2"/>
            </a:solidFill>
            <a:prstDash val="solid"/>
            <a:round/>
            <a:headEnd len="med" w="med" type="none"/>
            <a:tailEnd len="med" w="med" type="triangle"/>
          </a:ln>
        </p:spPr>
      </p:cxnSp>
      <p:pic>
        <p:nvPicPr>
          <p:cNvPr id="683" name="Google Shape;683;p49"/>
          <p:cNvPicPr preferRelativeResize="0"/>
          <p:nvPr/>
        </p:nvPicPr>
        <p:blipFill>
          <a:blip r:embed="rId8">
            <a:alphaModFix/>
          </a:blip>
          <a:stretch>
            <a:fillRect/>
          </a:stretch>
        </p:blipFill>
        <p:spPr>
          <a:xfrm>
            <a:off x="14501326" y="2010261"/>
            <a:ext cx="3786675" cy="1183339"/>
          </a:xfrm>
          <a:prstGeom prst="rect">
            <a:avLst/>
          </a:prstGeom>
          <a:noFill/>
          <a:ln>
            <a:noFill/>
          </a:ln>
        </p:spPr>
      </p:pic>
      <p:pic>
        <p:nvPicPr>
          <p:cNvPr id="684" name="Google Shape;684;p49"/>
          <p:cNvPicPr preferRelativeResize="0"/>
          <p:nvPr/>
        </p:nvPicPr>
        <p:blipFill rotWithShape="1">
          <a:blip r:embed="rId9">
            <a:alphaModFix amt="20000"/>
          </a:blip>
          <a:srcRect b="0" l="0" r="0" t="0"/>
          <a:stretch/>
        </p:blipFill>
        <p:spPr>
          <a:xfrm>
            <a:off x="-3465316" y="-1"/>
            <a:ext cx="12646291" cy="1155554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688" name="Shape 688"/>
        <p:cNvGrpSpPr/>
        <p:nvPr/>
      </p:nvGrpSpPr>
      <p:grpSpPr>
        <a:xfrm>
          <a:off x="0" y="0"/>
          <a:ext cx="0" cy="0"/>
          <a:chOff x="0" y="0"/>
          <a:chExt cx="0" cy="0"/>
        </a:xfrm>
      </p:grpSpPr>
      <p:pic>
        <p:nvPicPr>
          <p:cNvPr id="689" name="Google Shape;689;p50"/>
          <p:cNvPicPr preferRelativeResize="0"/>
          <p:nvPr/>
        </p:nvPicPr>
        <p:blipFill rotWithShape="1">
          <a:blip r:embed="rId3">
            <a:alphaModFix amt="20000"/>
          </a:blip>
          <a:srcRect b="0" l="0" r="0" t="0"/>
          <a:stretch/>
        </p:blipFill>
        <p:spPr>
          <a:xfrm>
            <a:off x="11552609" y="-788026"/>
            <a:ext cx="12646291" cy="11555548"/>
          </a:xfrm>
          <a:prstGeom prst="rect">
            <a:avLst/>
          </a:prstGeom>
          <a:noFill/>
          <a:ln>
            <a:noFill/>
          </a:ln>
        </p:spPr>
      </p:pic>
      <p:sp>
        <p:nvSpPr>
          <p:cNvPr id="690" name="Google Shape;690;p50"/>
          <p:cNvSpPr txBox="1"/>
          <p:nvPr/>
        </p:nvSpPr>
        <p:spPr>
          <a:xfrm>
            <a:off x="9377963" y="4585760"/>
            <a:ext cx="5492700" cy="3846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336430"/>
              </a:buClr>
              <a:buSzPts val="2499"/>
              <a:buFont typeface="Lato"/>
              <a:buChar char="●"/>
            </a:pPr>
            <a:r>
              <a:rPr b="1" lang="en-US" sz="2499">
                <a:solidFill>
                  <a:srgbClr val="336430"/>
                </a:solidFill>
                <a:latin typeface="Lato"/>
                <a:ea typeface="Lato"/>
                <a:cs typeface="Lato"/>
                <a:sym typeface="Lato"/>
              </a:rPr>
              <a:t>ULTIMA</a:t>
            </a:r>
            <a:r>
              <a:rPr b="1" lang="en-US" sz="2499">
                <a:solidFill>
                  <a:srgbClr val="336430"/>
                </a:solidFill>
                <a:latin typeface="Lato"/>
                <a:ea typeface="Lato"/>
                <a:cs typeface="Lato"/>
                <a:sym typeface="Lato"/>
              </a:rPr>
              <a:t> ETAPA.</a:t>
            </a:r>
            <a:endParaRPr/>
          </a:p>
        </p:txBody>
      </p:sp>
      <p:sp>
        <p:nvSpPr>
          <p:cNvPr id="691" name="Google Shape;691;p50"/>
          <p:cNvSpPr txBox="1"/>
          <p:nvPr/>
        </p:nvSpPr>
        <p:spPr>
          <a:xfrm>
            <a:off x="9435813" y="6186618"/>
            <a:ext cx="6615600" cy="369300"/>
          </a:xfrm>
          <a:prstGeom prst="rect">
            <a:avLst/>
          </a:prstGeom>
          <a:noFill/>
          <a:ln>
            <a:noFill/>
          </a:ln>
        </p:spPr>
        <p:txBody>
          <a:bodyPr anchorCtr="0" anchor="t" bIns="0" lIns="0" spcFirstLastPara="1" rIns="0" wrap="square" tIns="0">
            <a:spAutoFit/>
          </a:bodyPr>
          <a:lstStyle/>
          <a:p>
            <a:pPr indent="0" lvl="0" marL="0" marR="0" rtl="0" algn="l">
              <a:lnSpc>
                <a:spcPct val="139958"/>
              </a:lnSpc>
              <a:spcBef>
                <a:spcPts val="0"/>
              </a:spcBef>
              <a:spcAft>
                <a:spcPts val="0"/>
              </a:spcAft>
              <a:buNone/>
            </a:pPr>
            <a:r>
              <a:rPr lang="en-US" sz="2400">
                <a:solidFill>
                  <a:srgbClr val="293D2F"/>
                </a:solidFill>
                <a:latin typeface="Lato"/>
                <a:ea typeface="Lato"/>
                <a:cs typeface="Lato"/>
                <a:sym typeface="Lato"/>
              </a:rPr>
              <a:t>Finalización del desarrollo del sistema.</a:t>
            </a:r>
            <a:endParaRPr/>
          </a:p>
        </p:txBody>
      </p:sp>
      <p:sp>
        <p:nvSpPr>
          <p:cNvPr id="692" name="Google Shape;692;p50"/>
          <p:cNvSpPr/>
          <p:nvPr/>
        </p:nvSpPr>
        <p:spPr>
          <a:xfrm>
            <a:off x="803696" y="4239235"/>
            <a:ext cx="7985125" cy="7986722"/>
          </a:xfrm>
          <a:custGeom>
            <a:rect b="b" l="l" r="r" t="t"/>
            <a:pathLst>
              <a:path extrusionOk="0" h="6351270" w="6350000">
                <a:moveTo>
                  <a:pt x="0" y="5955030"/>
                </a:moveTo>
                <a:lnTo>
                  <a:pt x="0" y="394970"/>
                </a:lnTo>
                <a:cubicBezTo>
                  <a:pt x="0" y="176530"/>
                  <a:pt x="176530" y="0"/>
                  <a:pt x="394970" y="0"/>
                </a:cubicBezTo>
                <a:lnTo>
                  <a:pt x="5956300" y="0"/>
                </a:lnTo>
                <a:cubicBezTo>
                  <a:pt x="6173470" y="0"/>
                  <a:pt x="6350000" y="176530"/>
                  <a:pt x="6350000" y="394970"/>
                </a:cubicBezTo>
                <a:cubicBezTo>
                  <a:pt x="6350000" y="394970"/>
                  <a:pt x="6350000" y="394970"/>
                  <a:pt x="6350000" y="394970"/>
                </a:cubicBezTo>
                <a:lnTo>
                  <a:pt x="6350000" y="5956300"/>
                </a:lnTo>
                <a:cubicBezTo>
                  <a:pt x="6350000" y="6174740"/>
                  <a:pt x="6173470" y="6351270"/>
                  <a:pt x="5955030" y="6351270"/>
                </a:cubicBezTo>
                <a:lnTo>
                  <a:pt x="5955030" y="6351270"/>
                </a:lnTo>
                <a:lnTo>
                  <a:pt x="394970" y="6351270"/>
                </a:lnTo>
                <a:cubicBezTo>
                  <a:pt x="176530" y="6350000"/>
                  <a:pt x="0" y="6173470"/>
                  <a:pt x="0" y="5955030"/>
                </a:cubicBezTo>
                <a:cubicBezTo>
                  <a:pt x="0" y="5955030"/>
                  <a:pt x="0" y="5955030"/>
                  <a:pt x="0" y="5955030"/>
                </a:cubicBezTo>
                <a:close/>
              </a:path>
            </a:pathLst>
          </a:custGeom>
          <a:blipFill rotWithShape="1">
            <a:blip r:embed="rId4">
              <a:alphaModFix/>
            </a:blip>
            <a:stretch>
              <a:fillRect b="0" l="-50308" r="-38537" t="-620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93" name="Google Shape;693;p50"/>
          <p:cNvGrpSpPr/>
          <p:nvPr/>
        </p:nvGrpSpPr>
        <p:grpSpPr>
          <a:xfrm rot="5400000">
            <a:off x="1649974" y="1222747"/>
            <a:ext cx="4622217" cy="4790833"/>
            <a:chOff x="0" y="-47625"/>
            <a:chExt cx="1217366" cy="1261775"/>
          </a:xfrm>
        </p:grpSpPr>
        <p:sp>
          <p:nvSpPr>
            <p:cNvPr id="694" name="Google Shape;694;p50"/>
            <p:cNvSpPr/>
            <p:nvPr/>
          </p:nvSpPr>
          <p:spPr>
            <a:xfrm>
              <a:off x="0" y="0"/>
              <a:ext cx="1217366" cy="1214150"/>
            </a:xfrm>
            <a:custGeom>
              <a:rect b="b" l="l" r="r" t="t"/>
              <a:pathLst>
                <a:path extrusionOk="0" h="1214150" w="1217366">
                  <a:moveTo>
                    <a:pt x="85422" y="0"/>
                  </a:moveTo>
                  <a:lnTo>
                    <a:pt x="1131944" y="0"/>
                  </a:lnTo>
                  <a:cubicBezTo>
                    <a:pt x="1154599" y="0"/>
                    <a:pt x="1176327" y="9000"/>
                    <a:pt x="1192347" y="25020"/>
                  </a:cubicBezTo>
                  <a:cubicBezTo>
                    <a:pt x="1208366" y="41039"/>
                    <a:pt x="1217366" y="62767"/>
                    <a:pt x="1217366" y="85422"/>
                  </a:cubicBezTo>
                  <a:lnTo>
                    <a:pt x="1217366" y="1128728"/>
                  </a:lnTo>
                  <a:cubicBezTo>
                    <a:pt x="1217366" y="1151383"/>
                    <a:pt x="1208366" y="1173111"/>
                    <a:pt x="1192347" y="1189130"/>
                  </a:cubicBezTo>
                  <a:cubicBezTo>
                    <a:pt x="1176327" y="1205150"/>
                    <a:pt x="1154599" y="1214150"/>
                    <a:pt x="1131944" y="1214150"/>
                  </a:cubicBezTo>
                  <a:lnTo>
                    <a:pt x="85422" y="1214150"/>
                  </a:lnTo>
                  <a:cubicBezTo>
                    <a:pt x="62767" y="1214150"/>
                    <a:pt x="41039" y="1205150"/>
                    <a:pt x="25020" y="1189130"/>
                  </a:cubicBezTo>
                  <a:cubicBezTo>
                    <a:pt x="9000" y="1173111"/>
                    <a:pt x="0" y="1151383"/>
                    <a:pt x="0" y="1128728"/>
                  </a:cubicBezTo>
                  <a:lnTo>
                    <a:pt x="0" y="85422"/>
                  </a:lnTo>
                  <a:cubicBezTo>
                    <a:pt x="0" y="62767"/>
                    <a:pt x="9000" y="41039"/>
                    <a:pt x="25020" y="25020"/>
                  </a:cubicBezTo>
                  <a:cubicBezTo>
                    <a:pt x="41039" y="9000"/>
                    <a:pt x="62767" y="0"/>
                    <a:pt x="8542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50"/>
            <p:cNvSpPr txBox="1"/>
            <p:nvPr/>
          </p:nvSpPr>
          <p:spPr>
            <a:xfrm>
              <a:off x="0" y="-47625"/>
              <a:ext cx="812700" cy="860400"/>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696" name="Google Shape;696;p50"/>
          <p:cNvSpPr txBox="1"/>
          <p:nvPr/>
        </p:nvSpPr>
        <p:spPr>
          <a:xfrm>
            <a:off x="1709637" y="2043750"/>
            <a:ext cx="43104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Sistema completo</a:t>
            </a:r>
            <a:endParaRPr sz="9000">
              <a:solidFill>
                <a:srgbClr val="293D2F"/>
              </a:solidFill>
              <a:latin typeface="Francois One"/>
              <a:ea typeface="Francois One"/>
              <a:cs typeface="Francois One"/>
              <a:sym typeface="Francois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6"/>
                                        </p:tgtEl>
                                        <p:attrNameLst>
                                          <p:attrName>style.visibility</p:attrName>
                                        </p:attrNameLst>
                                      </p:cBhvr>
                                      <p:to>
                                        <p:strVal val="visible"/>
                                      </p:to>
                                    </p:set>
                                    <p:animEffect filter="fade" transition="in">
                                      <p:cBhvr>
                                        <p:cTn dur="500"/>
                                        <p:tgtEl>
                                          <p:spTgt spid="696"/>
                                        </p:tgtEl>
                                      </p:cBhvr>
                                    </p:animEffect>
                                  </p:childTnLst>
                                </p:cTn>
                              </p:par>
                              <p:par>
                                <p:cTn fill="hold" nodeType="withEffect" presetClass="entr" presetID="10" presetSubtype="0">
                                  <p:stCondLst>
                                    <p:cond delay="0"/>
                                  </p:stCondLst>
                                  <p:childTnLst>
                                    <p:set>
                                      <p:cBhvr>
                                        <p:cTn dur="1" fill="hold">
                                          <p:stCondLst>
                                            <p:cond delay="0"/>
                                          </p:stCondLst>
                                        </p:cTn>
                                        <p:tgtEl>
                                          <p:spTgt spid="693"/>
                                        </p:tgtEl>
                                        <p:attrNameLst>
                                          <p:attrName>style.visibility</p:attrName>
                                        </p:attrNameLst>
                                      </p:cBhvr>
                                      <p:to>
                                        <p:strVal val="visible"/>
                                      </p:to>
                                    </p:set>
                                    <p:animEffect filter="fade" transition="in">
                                      <p:cBhvr>
                                        <p:cTn dur="500"/>
                                        <p:tgtEl>
                                          <p:spTgt spid="693"/>
                                        </p:tgtEl>
                                      </p:cBhvr>
                                    </p:animEffect>
                                  </p:childTnLst>
                                </p:cTn>
                              </p:par>
                              <p:par>
                                <p:cTn fill="hold" nodeType="withEffect" presetClass="entr" presetID="10" presetSubtype="0">
                                  <p:stCondLst>
                                    <p:cond delay="0"/>
                                  </p:stCondLst>
                                  <p:childTnLst>
                                    <p:set>
                                      <p:cBhvr>
                                        <p:cTn dur="1" fill="hold">
                                          <p:stCondLst>
                                            <p:cond delay="0"/>
                                          </p:stCondLst>
                                        </p:cTn>
                                        <p:tgtEl>
                                          <p:spTgt spid="690"/>
                                        </p:tgtEl>
                                        <p:attrNameLst>
                                          <p:attrName>style.visibility</p:attrName>
                                        </p:attrNameLst>
                                      </p:cBhvr>
                                      <p:to>
                                        <p:strVal val="visible"/>
                                      </p:to>
                                    </p:set>
                                    <p:animEffect filter="fade" transition="in">
                                      <p:cBhvr>
                                        <p:cTn dur="500"/>
                                        <p:tgtEl>
                                          <p:spTgt spid="690"/>
                                        </p:tgtEl>
                                      </p:cBhvr>
                                    </p:animEffect>
                                  </p:childTnLst>
                                </p:cTn>
                              </p:par>
                              <p:par>
                                <p:cTn fill="hold" nodeType="withEffect" presetClass="entr" presetID="10" presetSubtype="0">
                                  <p:stCondLst>
                                    <p:cond delay="0"/>
                                  </p:stCondLst>
                                  <p:childTnLst>
                                    <p:set>
                                      <p:cBhvr>
                                        <p:cTn dur="1" fill="hold">
                                          <p:stCondLst>
                                            <p:cond delay="0"/>
                                          </p:stCondLst>
                                        </p:cTn>
                                        <p:tgtEl>
                                          <p:spTgt spid="691"/>
                                        </p:tgtEl>
                                        <p:attrNameLst>
                                          <p:attrName>style.visibility</p:attrName>
                                        </p:attrNameLst>
                                      </p:cBhvr>
                                      <p:to>
                                        <p:strVal val="visible"/>
                                      </p:to>
                                    </p:set>
                                    <p:animEffect filter="fade" transition="in">
                                      <p:cBhvr>
                                        <p:cTn dur="500"/>
                                        <p:tgtEl>
                                          <p:spTgt spid="6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00" name="Shape 700"/>
        <p:cNvGrpSpPr/>
        <p:nvPr/>
      </p:nvGrpSpPr>
      <p:grpSpPr>
        <a:xfrm>
          <a:off x="0" y="0"/>
          <a:ext cx="0" cy="0"/>
          <a:chOff x="0" y="0"/>
          <a:chExt cx="0" cy="0"/>
        </a:xfrm>
      </p:grpSpPr>
      <p:pic>
        <p:nvPicPr>
          <p:cNvPr id="701" name="Google Shape;701;p51"/>
          <p:cNvPicPr preferRelativeResize="0"/>
          <p:nvPr/>
        </p:nvPicPr>
        <p:blipFill>
          <a:blip r:embed="rId3">
            <a:alphaModFix/>
          </a:blip>
          <a:stretch>
            <a:fillRect/>
          </a:stretch>
        </p:blipFill>
        <p:spPr>
          <a:xfrm>
            <a:off x="0" y="-365925"/>
            <a:ext cx="16940575" cy="9524425"/>
          </a:xfrm>
          <a:prstGeom prst="rect">
            <a:avLst/>
          </a:prstGeom>
          <a:noFill/>
          <a:ln>
            <a:noFill/>
          </a:ln>
        </p:spPr>
      </p:pic>
      <p:pic>
        <p:nvPicPr>
          <p:cNvPr id="702" name="Google Shape;702;p51"/>
          <p:cNvPicPr preferRelativeResize="0"/>
          <p:nvPr/>
        </p:nvPicPr>
        <p:blipFill rotWithShape="1">
          <a:blip r:embed="rId4">
            <a:alphaModFix/>
          </a:blip>
          <a:srcRect b="0" l="0" r="0" t="0"/>
          <a:stretch/>
        </p:blipFill>
        <p:spPr>
          <a:xfrm rot="-161192">
            <a:off x="13636591" y="6793258"/>
            <a:ext cx="5017671" cy="4584897"/>
          </a:xfrm>
          <a:prstGeom prst="rect">
            <a:avLst/>
          </a:prstGeom>
          <a:noFill/>
          <a:ln>
            <a:noFill/>
          </a:ln>
        </p:spPr>
      </p:pic>
      <p:sp>
        <p:nvSpPr>
          <p:cNvPr id="703" name="Google Shape;703;p51"/>
          <p:cNvSpPr txBox="1"/>
          <p:nvPr/>
        </p:nvSpPr>
        <p:spPr>
          <a:xfrm>
            <a:off x="6883246" y="7343425"/>
            <a:ext cx="2595000" cy="6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Servidor Java</a:t>
            </a:r>
            <a:endParaRPr sz="3200">
              <a:solidFill>
                <a:schemeClr val="dk1"/>
              </a:solidFill>
              <a:latin typeface="Calibri"/>
              <a:ea typeface="Calibri"/>
              <a:cs typeface="Calibri"/>
              <a:sym typeface="Calibri"/>
            </a:endParaRPr>
          </a:p>
        </p:txBody>
      </p:sp>
      <p:sp>
        <p:nvSpPr>
          <p:cNvPr id="704" name="Google Shape;704;p51"/>
          <p:cNvSpPr txBox="1"/>
          <p:nvPr/>
        </p:nvSpPr>
        <p:spPr>
          <a:xfrm>
            <a:off x="12143400" y="7343425"/>
            <a:ext cx="3735000" cy="60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Interfaz de Usuario</a:t>
            </a:r>
            <a:endParaRPr sz="3200">
              <a:solidFill>
                <a:schemeClr val="dk1"/>
              </a:solidFill>
              <a:latin typeface="Calibri"/>
              <a:ea typeface="Calibri"/>
              <a:cs typeface="Calibri"/>
              <a:sym typeface="Calibri"/>
            </a:endParaRPr>
          </a:p>
        </p:txBody>
      </p:sp>
      <p:sp>
        <p:nvSpPr>
          <p:cNvPr id="705" name="Google Shape;705;p51"/>
          <p:cNvSpPr txBox="1"/>
          <p:nvPr/>
        </p:nvSpPr>
        <p:spPr>
          <a:xfrm>
            <a:off x="1510300" y="7285075"/>
            <a:ext cx="2707800" cy="72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Base de Datos</a:t>
            </a:r>
            <a:endParaRPr sz="3200">
              <a:solidFill>
                <a:schemeClr val="dk1"/>
              </a:solidFill>
              <a:latin typeface="Calibri"/>
              <a:ea typeface="Calibri"/>
              <a:cs typeface="Calibri"/>
              <a:sym typeface="Calibri"/>
            </a:endParaRPr>
          </a:p>
        </p:txBody>
      </p:sp>
      <p:pic>
        <p:nvPicPr>
          <p:cNvPr id="706" name="Google Shape;706;p51"/>
          <p:cNvPicPr preferRelativeResize="0"/>
          <p:nvPr/>
        </p:nvPicPr>
        <p:blipFill>
          <a:blip r:embed="rId5">
            <a:alphaModFix/>
          </a:blip>
          <a:stretch>
            <a:fillRect/>
          </a:stretch>
        </p:blipFill>
        <p:spPr>
          <a:xfrm rot="-609087">
            <a:off x="262425" y="-26225"/>
            <a:ext cx="857250" cy="1400175"/>
          </a:xfrm>
          <a:prstGeom prst="rect">
            <a:avLst/>
          </a:prstGeom>
          <a:noFill/>
          <a:ln>
            <a:noFill/>
          </a:ln>
        </p:spPr>
      </p:pic>
      <p:pic>
        <p:nvPicPr>
          <p:cNvPr id="707" name="Google Shape;707;p51"/>
          <p:cNvPicPr preferRelativeResize="0"/>
          <p:nvPr/>
        </p:nvPicPr>
        <p:blipFill>
          <a:blip r:embed="rId6">
            <a:alphaModFix/>
          </a:blip>
          <a:stretch>
            <a:fillRect/>
          </a:stretch>
        </p:blipFill>
        <p:spPr>
          <a:xfrm rot="716614">
            <a:off x="358675" y="9317500"/>
            <a:ext cx="664740" cy="823700"/>
          </a:xfrm>
          <a:prstGeom prst="rect">
            <a:avLst/>
          </a:prstGeom>
          <a:noFill/>
          <a:ln>
            <a:noFill/>
          </a:ln>
        </p:spPr>
      </p:pic>
      <p:pic>
        <p:nvPicPr>
          <p:cNvPr id="708" name="Google Shape;708;p51"/>
          <p:cNvPicPr preferRelativeResize="0"/>
          <p:nvPr/>
        </p:nvPicPr>
        <p:blipFill>
          <a:blip r:embed="rId7">
            <a:alphaModFix/>
          </a:blip>
          <a:stretch>
            <a:fillRect/>
          </a:stretch>
        </p:blipFill>
        <p:spPr>
          <a:xfrm>
            <a:off x="17358252" y="69125"/>
            <a:ext cx="725835" cy="823700"/>
          </a:xfrm>
          <a:prstGeom prst="rect">
            <a:avLst/>
          </a:prstGeom>
          <a:noFill/>
          <a:ln>
            <a:noFill/>
          </a:ln>
        </p:spPr>
      </p:pic>
      <p:sp>
        <p:nvSpPr>
          <p:cNvPr id="709" name="Google Shape;709;p51"/>
          <p:cNvSpPr txBox="1"/>
          <p:nvPr/>
        </p:nvSpPr>
        <p:spPr>
          <a:xfrm>
            <a:off x="5120325" y="3703588"/>
            <a:ext cx="7257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t>
            </a:r>
            <a:endParaRPr sz="9000">
              <a:solidFill>
                <a:srgbClr val="293D2F"/>
              </a:solidFill>
              <a:latin typeface="Francois One"/>
              <a:ea typeface="Francois One"/>
              <a:cs typeface="Francois One"/>
              <a:sym typeface="Francois One"/>
            </a:endParaRPr>
          </a:p>
        </p:txBody>
      </p:sp>
      <p:sp>
        <p:nvSpPr>
          <p:cNvPr id="710" name="Google Shape;710;p51"/>
          <p:cNvSpPr txBox="1"/>
          <p:nvPr/>
        </p:nvSpPr>
        <p:spPr>
          <a:xfrm>
            <a:off x="10622500" y="3703588"/>
            <a:ext cx="725700" cy="1385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t>
            </a:r>
            <a:endParaRPr sz="9000">
              <a:solidFill>
                <a:srgbClr val="293D2F"/>
              </a:solidFill>
              <a:latin typeface="Francois One"/>
              <a:ea typeface="Francois One"/>
              <a:cs typeface="Francois One"/>
              <a:sym typeface="Francois One"/>
            </a:endParaRPr>
          </a:p>
        </p:txBody>
      </p:sp>
      <p:sp>
        <p:nvSpPr>
          <p:cNvPr id="711" name="Google Shape;711;p51"/>
          <p:cNvSpPr txBox="1"/>
          <p:nvPr/>
        </p:nvSpPr>
        <p:spPr>
          <a:xfrm>
            <a:off x="4328099" y="318525"/>
            <a:ext cx="96318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Receta para el éxito</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16"/>
          <p:cNvPicPr preferRelativeResize="0"/>
          <p:nvPr/>
        </p:nvPicPr>
        <p:blipFill rotWithShape="1">
          <a:blip r:embed="rId3">
            <a:alphaModFix/>
          </a:blip>
          <a:srcRect b="12500" l="0" r="0" t="12500"/>
          <a:stretch/>
        </p:blipFill>
        <p:spPr>
          <a:xfrm>
            <a:off x="0" y="0"/>
            <a:ext cx="18288000" cy="10287000"/>
          </a:xfrm>
          <a:prstGeom prst="rect">
            <a:avLst/>
          </a:prstGeom>
          <a:noFill/>
          <a:ln>
            <a:noFill/>
          </a:ln>
        </p:spPr>
      </p:pic>
      <p:grpSp>
        <p:nvGrpSpPr>
          <p:cNvPr id="140" name="Google Shape;140;p16"/>
          <p:cNvGrpSpPr/>
          <p:nvPr/>
        </p:nvGrpSpPr>
        <p:grpSpPr>
          <a:xfrm>
            <a:off x="1837015" y="6782795"/>
            <a:ext cx="16826212" cy="3266927"/>
            <a:chOff x="0" y="-47625"/>
            <a:chExt cx="4431595" cy="860425"/>
          </a:xfrm>
        </p:grpSpPr>
        <p:sp>
          <p:nvSpPr>
            <p:cNvPr id="141" name="Google Shape;141;p16"/>
            <p:cNvSpPr/>
            <p:nvPr/>
          </p:nvSpPr>
          <p:spPr>
            <a:xfrm>
              <a:off x="0" y="0"/>
              <a:ext cx="4431595" cy="726083"/>
            </a:xfrm>
            <a:custGeom>
              <a:rect b="b" l="l" r="r" t="t"/>
              <a:pathLst>
                <a:path extrusionOk="0" h="726083" w="4431595">
                  <a:moveTo>
                    <a:pt x="23466" y="0"/>
                  </a:moveTo>
                  <a:lnTo>
                    <a:pt x="4408129" y="0"/>
                  </a:lnTo>
                  <a:cubicBezTo>
                    <a:pt x="4421089" y="0"/>
                    <a:pt x="4431595" y="10506"/>
                    <a:pt x="4431595" y="23466"/>
                  </a:cubicBezTo>
                  <a:lnTo>
                    <a:pt x="4431595" y="702617"/>
                  </a:lnTo>
                  <a:cubicBezTo>
                    <a:pt x="4431595" y="715577"/>
                    <a:pt x="4421089" y="726083"/>
                    <a:pt x="4408129" y="726083"/>
                  </a:cubicBezTo>
                  <a:lnTo>
                    <a:pt x="23466" y="726083"/>
                  </a:lnTo>
                  <a:cubicBezTo>
                    <a:pt x="10506" y="726083"/>
                    <a:pt x="0" y="715577"/>
                    <a:pt x="0" y="702617"/>
                  </a:cubicBezTo>
                  <a:lnTo>
                    <a:pt x="0" y="23466"/>
                  </a:lnTo>
                  <a:cubicBezTo>
                    <a:pt x="0" y="10506"/>
                    <a:pt x="10506" y="0"/>
                    <a:pt x="2346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6"/>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43" name="Google Shape;143;p16"/>
          <p:cNvGrpSpPr/>
          <p:nvPr/>
        </p:nvGrpSpPr>
        <p:grpSpPr>
          <a:xfrm>
            <a:off x="464741" y="6963621"/>
            <a:ext cx="2744545" cy="2756847"/>
            <a:chOff x="1813" y="0"/>
            <a:chExt cx="809173" cy="812800"/>
          </a:xfrm>
        </p:grpSpPr>
        <p:sp>
          <p:nvSpPr>
            <p:cNvPr id="144" name="Google Shape;144;p16"/>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6"/>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b="0" i="0" lang="en-US" sz="9000" u="none" cap="none" strike="noStrike">
                  <a:solidFill>
                    <a:srgbClr val="293D2F"/>
                  </a:solidFill>
                  <a:latin typeface="Francois One"/>
                  <a:ea typeface="Francois One"/>
                  <a:cs typeface="Francois One"/>
                  <a:sym typeface="Francois One"/>
                </a:rPr>
                <a:t>01.</a:t>
              </a:r>
              <a:endParaRPr/>
            </a:p>
          </p:txBody>
        </p:sp>
      </p:grpSp>
      <p:sp>
        <p:nvSpPr>
          <p:cNvPr id="146" name="Google Shape;146;p16"/>
          <p:cNvSpPr txBox="1"/>
          <p:nvPr/>
        </p:nvSpPr>
        <p:spPr>
          <a:xfrm>
            <a:off x="3613536" y="7646719"/>
            <a:ext cx="66807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9000">
                <a:solidFill>
                  <a:srgbClr val="EDECEC"/>
                </a:solidFill>
                <a:latin typeface="Lato"/>
                <a:ea typeface="Lato"/>
                <a:cs typeface="Lato"/>
                <a:sym typeface="Lato"/>
              </a:rPr>
              <a:t>Introducción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500"/>
                                        <p:tgtEl>
                                          <p:spTgt spid="143"/>
                                        </p:tgtEl>
                                      </p:cBhvr>
                                    </p:animEffect>
                                  </p:childTnLst>
                                </p:cTn>
                              </p:par>
                              <p:par>
                                <p:cTn fill="hold" nodeType="with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500"/>
                                        <p:tgtEl>
                                          <p:spTgt spid="1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pic>
        <p:nvPicPr>
          <p:cNvPr id="716" name="Google Shape;716;p52"/>
          <p:cNvPicPr preferRelativeResize="0"/>
          <p:nvPr/>
        </p:nvPicPr>
        <p:blipFill>
          <a:blip r:embed="rId3">
            <a:alphaModFix/>
          </a:blip>
          <a:stretch>
            <a:fillRect/>
          </a:stretch>
        </p:blipFill>
        <p:spPr>
          <a:xfrm>
            <a:off x="0" y="-1"/>
            <a:ext cx="18167275" cy="12117576"/>
          </a:xfrm>
          <a:prstGeom prst="rect">
            <a:avLst/>
          </a:prstGeom>
          <a:noFill/>
          <a:ln>
            <a:noFill/>
          </a:ln>
        </p:spPr>
      </p:pic>
      <p:grpSp>
        <p:nvGrpSpPr>
          <p:cNvPr id="717" name="Google Shape;717;p52"/>
          <p:cNvGrpSpPr/>
          <p:nvPr/>
        </p:nvGrpSpPr>
        <p:grpSpPr>
          <a:xfrm>
            <a:off x="1381240" y="162044"/>
            <a:ext cx="16786038" cy="3266948"/>
            <a:chOff x="0" y="-47625"/>
            <a:chExt cx="4420985" cy="860425"/>
          </a:xfrm>
        </p:grpSpPr>
        <p:sp>
          <p:nvSpPr>
            <p:cNvPr id="718" name="Google Shape;718;p52"/>
            <p:cNvSpPr/>
            <p:nvPr/>
          </p:nvSpPr>
          <p:spPr>
            <a:xfrm>
              <a:off x="0" y="0"/>
              <a:ext cx="4420985" cy="726083"/>
            </a:xfrm>
            <a:custGeom>
              <a:rect b="b" l="l" r="r" t="t"/>
              <a:pathLst>
                <a:path extrusionOk="0" h="726083" w="4420985">
                  <a:moveTo>
                    <a:pt x="23522" y="0"/>
                  </a:moveTo>
                  <a:lnTo>
                    <a:pt x="4397463" y="0"/>
                  </a:lnTo>
                  <a:cubicBezTo>
                    <a:pt x="4403701" y="0"/>
                    <a:pt x="4409684" y="2478"/>
                    <a:pt x="4414095" y="6889"/>
                  </a:cubicBezTo>
                  <a:cubicBezTo>
                    <a:pt x="4418507" y="11301"/>
                    <a:pt x="4420985" y="17284"/>
                    <a:pt x="4420985" y="23522"/>
                  </a:cubicBezTo>
                  <a:lnTo>
                    <a:pt x="4420985" y="702561"/>
                  </a:lnTo>
                  <a:cubicBezTo>
                    <a:pt x="4420985" y="708800"/>
                    <a:pt x="4418507" y="714782"/>
                    <a:pt x="4414095" y="719194"/>
                  </a:cubicBezTo>
                  <a:cubicBezTo>
                    <a:pt x="4409684" y="723605"/>
                    <a:pt x="4403701" y="726083"/>
                    <a:pt x="4397463" y="726083"/>
                  </a:cubicBezTo>
                  <a:lnTo>
                    <a:pt x="23522" y="726083"/>
                  </a:lnTo>
                  <a:cubicBezTo>
                    <a:pt x="17284" y="726083"/>
                    <a:pt x="11301" y="723605"/>
                    <a:pt x="6889" y="719194"/>
                  </a:cubicBezTo>
                  <a:cubicBezTo>
                    <a:pt x="2478" y="714782"/>
                    <a:pt x="0" y="708800"/>
                    <a:pt x="0" y="702561"/>
                  </a:cubicBezTo>
                  <a:lnTo>
                    <a:pt x="0" y="23522"/>
                  </a:lnTo>
                  <a:cubicBezTo>
                    <a:pt x="0" y="17284"/>
                    <a:pt x="2478" y="11301"/>
                    <a:pt x="6889" y="6889"/>
                  </a:cubicBezTo>
                  <a:cubicBezTo>
                    <a:pt x="11301" y="2478"/>
                    <a:pt x="17284" y="0"/>
                    <a:pt x="23522"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52"/>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20" name="Google Shape;720;p52"/>
          <p:cNvGrpSpPr/>
          <p:nvPr/>
        </p:nvGrpSpPr>
        <p:grpSpPr>
          <a:xfrm>
            <a:off x="533491" y="334846"/>
            <a:ext cx="2744553" cy="2756855"/>
            <a:chOff x="1813" y="0"/>
            <a:chExt cx="809173" cy="812800"/>
          </a:xfrm>
        </p:grpSpPr>
        <p:sp>
          <p:nvSpPr>
            <p:cNvPr id="721" name="Google Shape;721;p52"/>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52"/>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lang="en-US" sz="9000" u="none">
                  <a:solidFill>
                    <a:srgbClr val="293D2F"/>
                  </a:solidFill>
                  <a:latin typeface="Francois One"/>
                  <a:ea typeface="Francois One"/>
                  <a:cs typeface="Francois One"/>
                  <a:sym typeface="Francois One"/>
                </a:rPr>
                <a:t>03.</a:t>
              </a:r>
              <a:endParaRPr/>
            </a:p>
          </p:txBody>
        </p:sp>
      </p:grpSp>
      <p:sp>
        <p:nvSpPr>
          <p:cNvPr id="723" name="Google Shape;723;p52"/>
          <p:cNvSpPr txBox="1"/>
          <p:nvPr/>
        </p:nvSpPr>
        <p:spPr>
          <a:xfrm>
            <a:off x="3583997" y="1020575"/>
            <a:ext cx="87270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9000">
                <a:solidFill>
                  <a:srgbClr val="EDECEC"/>
                </a:solidFill>
                <a:latin typeface="Lato"/>
                <a:ea typeface="Lato"/>
                <a:cs typeface="Lato"/>
                <a:sym typeface="Lato"/>
              </a:rPr>
              <a:t>Sobre nosotros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0"/>
                                        </p:tgtEl>
                                        <p:attrNameLst>
                                          <p:attrName>style.visibility</p:attrName>
                                        </p:attrNameLst>
                                      </p:cBhvr>
                                      <p:to>
                                        <p:strVal val="visible"/>
                                      </p:to>
                                    </p:set>
                                    <p:animEffect filter="fade" transition="in">
                                      <p:cBhvr>
                                        <p:cTn dur="500"/>
                                        <p:tgtEl>
                                          <p:spTgt spid="720"/>
                                        </p:tgtEl>
                                      </p:cBhvr>
                                    </p:animEffect>
                                  </p:childTnLst>
                                </p:cTn>
                              </p:par>
                              <p:par>
                                <p:cTn fill="hold" nodeType="withEffect" presetClass="entr" presetID="10" presetSubtype="0">
                                  <p:stCondLst>
                                    <p:cond delay="0"/>
                                  </p:stCondLst>
                                  <p:childTnLst>
                                    <p:set>
                                      <p:cBhvr>
                                        <p:cTn dur="1" fill="hold">
                                          <p:stCondLst>
                                            <p:cond delay="0"/>
                                          </p:stCondLst>
                                        </p:cTn>
                                        <p:tgtEl>
                                          <p:spTgt spid="723"/>
                                        </p:tgtEl>
                                        <p:attrNameLst>
                                          <p:attrName>style.visibility</p:attrName>
                                        </p:attrNameLst>
                                      </p:cBhvr>
                                      <p:to>
                                        <p:strVal val="visible"/>
                                      </p:to>
                                    </p:set>
                                    <p:animEffect filter="fade" transition="in">
                                      <p:cBhvr>
                                        <p:cTn dur="500"/>
                                        <p:tgtEl>
                                          <p:spTgt spid="7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27" name="Shape 727"/>
        <p:cNvGrpSpPr/>
        <p:nvPr/>
      </p:nvGrpSpPr>
      <p:grpSpPr>
        <a:xfrm>
          <a:off x="0" y="0"/>
          <a:ext cx="0" cy="0"/>
          <a:chOff x="0" y="0"/>
          <a:chExt cx="0" cy="0"/>
        </a:xfrm>
      </p:grpSpPr>
      <p:pic>
        <p:nvPicPr>
          <p:cNvPr id="728" name="Google Shape;728;p53"/>
          <p:cNvPicPr preferRelativeResize="0"/>
          <p:nvPr/>
        </p:nvPicPr>
        <p:blipFill rotWithShape="1">
          <a:blip r:embed="rId3">
            <a:alphaModFix amt="15000"/>
          </a:blip>
          <a:srcRect b="0" l="0" r="0" t="0"/>
          <a:stretch/>
        </p:blipFill>
        <p:spPr>
          <a:xfrm flipH="1" rot="-337321">
            <a:off x="12731892" y="418236"/>
            <a:ext cx="9246308" cy="8448814"/>
          </a:xfrm>
          <a:prstGeom prst="rect">
            <a:avLst/>
          </a:prstGeom>
          <a:noFill/>
          <a:ln>
            <a:noFill/>
          </a:ln>
        </p:spPr>
      </p:pic>
      <p:pic>
        <p:nvPicPr>
          <p:cNvPr id="729" name="Google Shape;729;p53"/>
          <p:cNvPicPr preferRelativeResize="0"/>
          <p:nvPr/>
        </p:nvPicPr>
        <p:blipFill rotWithShape="1">
          <a:blip r:embed="rId3">
            <a:alphaModFix amt="15000"/>
          </a:blip>
          <a:srcRect b="0" l="0" r="0" t="0"/>
          <a:stretch/>
        </p:blipFill>
        <p:spPr>
          <a:xfrm flipH="1">
            <a:off x="-5832896" y="1028700"/>
            <a:ext cx="11164293" cy="10201373"/>
          </a:xfrm>
          <a:prstGeom prst="rect">
            <a:avLst/>
          </a:prstGeom>
          <a:noFill/>
          <a:ln>
            <a:noFill/>
          </a:ln>
        </p:spPr>
      </p:pic>
      <p:grpSp>
        <p:nvGrpSpPr>
          <p:cNvPr id="730" name="Google Shape;730;p53"/>
          <p:cNvGrpSpPr/>
          <p:nvPr/>
        </p:nvGrpSpPr>
        <p:grpSpPr>
          <a:xfrm>
            <a:off x="543443" y="4967200"/>
            <a:ext cx="16752918" cy="1503501"/>
            <a:chOff x="-2823" y="-93"/>
            <a:chExt cx="1275645" cy="114484"/>
          </a:xfrm>
        </p:grpSpPr>
        <p:sp>
          <p:nvSpPr>
            <p:cNvPr id="731" name="Google Shape;731;p53"/>
            <p:cNvSpPr/>
            <p:nvPr/>
          </p:nvSpPr>
          <p:spPr>
            <a:xfrm>
              <a:off x="-2823" y="-92"/>
              <a:ext cx="1275645" cy="114483"/>
            </a:xfrm>
            <a:custGeom>
              <a:rect b="b" l="l" r="r" t="t"/>
              <a:pathLst>
                <a:path extrusionOk="0" h="114483" w="1275645">
                  <a:moveTo>
                    <a:pt x="59973" y="92"/>
                  </a:moveTo>
                  <a:lnTo>
                    <a:pt x="1215673" y="92"/>
                  </a:lnTo>
                  <a:cubicBezTo>
                    <a:pt x="1236152" y="0"/>
                    <a:pt x="1255114" y="10873"/>
                    <a:pt x="1265380" y="28593"/>
                  </a:cubicBezTo>
                  <a:cubicBezTo>
                    <a:pt x="1275646" y="46313"/>
                    <a:pt x="1275646" y="68171"/>
                    <a:pt x="1265380" y="85891"/>
                  </a:cubicBezTo>
                  <a:cubicBezTo>
                    <a:pt x="1255114" y="103611"/>
                    <a:pt x="1236152" y="114484"/>
                    <a:pt x="1215673" y="114392"/>
                  </a:cubicBezTo>
                  <a:lnTo>
                    <a:pt x="59973" y="114392"/>
                  </a:lnTo>
                  <a:cubicBezTo>
                    <a:pt x="39494" y="114484"/>
                    <a:pt x="20532" y="103611"/>
                    <a:pt x="10266" y="85891"/>
                  </a:cubicBezTo>
                  <a:cubicBezTo>
                    <a:pt x="0" y="68171"/>
                    <a:pt x="0" y="46313"/>
                    <a:pt x="10266" y="28593"/>
                  </a:cubicBezTo>
                  <a:cubicBezTo>
                    <a:pt x="20532" y="10873"/>
                    <a:pt x="39494" y="0"/>
                    <a:pt x="59973" y="92"/>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53"/>
            <p:cNvSpPr/>
            <p:nvPr/>
          </p:nvSpPr>
          <p:spPr>
            <a:xfrm>
              <a:off x="-2822" y="-93"/>
              <a:ext cx="653288" cy="114483"/>
            </a:xfrm>
            <a:custGeom>
              <a:rect b="b" l="l" r="r" t="t"/>
              <a:pathLst>
                <a:path extrusionOk="0" h="114483" w="907345">
                  <a:moveTo>
                    <a:pt x="59973" y="92"/>
                  </a:moveTo>
                  <a:lnTo>
                    <a:pt x="847373" y="92"/>
                  </a:lnTo>
                  <a:cubicBezTo>
                    <a:pt x="867852" y="0"/>
                    <a:pt x="886814" y="10873"/>
                    <a:pt x="897080" y="28593"/>
                  </a:cubicBezTo>
                  <a:cubicBezTo>
                    <a:pt x="907346" y="46313"/>
                    <a:pt x="907346" y="68171"/>
                    <a:pt x="897080" y="85891"/>
                  </a:cubicBezTo>
                  <a:cubicBezTo>
                    <a:pt x="886814" y="103611"/>
                    <a:pt x="867852" y="114484"/>
                    <a:pt x="847373" y="114392"/>
                  </a:cubicBezTo>
                  <a:lnTo>
                    <a:pt x="59973" y="114392"/>
                  </a:lnTo>
                  <a:cubicBezTo>
                    <a:pt x="39494" y="114484"/>
                    <a:pt x="20532" y="103611"/>
                    <a:pt x="10266" y="85891"/>
                  </a:cubicBezTo>
                  <a:cubicBezTo>
                    <a:pt x="0" y="68171"/>
                    <a:pt x="0" y="46313"/>
                    <a:pt x="10266" y="28593"/>
                  </a:cubicBezTo>
                  <a:cubicBezTo>
                    <a:pt x="20532" y="10873"/>
                    <a:pt x="39494" y="0"/>
                    <a:pt x="59973" y="92"/>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33" name="Google Shape;733;p53"/>
          <p:cNvSpPr txBox="1"/>
          <p:nvPr/>
        </p:nvSpPr>
        <p:spPr>
          <a:xfrm>
            <a:off x="747410" y="381300"/>
            <a:ext cx="8591100" cy="30477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9000">
                <a:solidFill>
                  <a:srgbClr val="293D2F"/>
                </a:solidFill>
                <a:latin typeface="Francois One"/>
                <a:ea typeface="Francois One"/>
                <a:cs typeface="Francois One"/>
                <a:sym typeface="Francois One"/>
              </a:rPr>
              <a:t>Organización</a:t>
            </a:r>
            <a:r>
              <a:rPr lang="en-US" sz="9000">
                <a:solidFill>
                  <a:srgbClr val="293D2F"/>
                </a:solidFill>
                <a:latin typeface="Francois One"/>
                <a:ea typeface="Francois One"/>
                <a:cs typeface="Francois One"/>
                <a:sym typeface="Francois One"/>
              </a:rPr>
              <a:t> interna</a:t>
            </a:r>
            <a:endParaRPr/>
          </a:p>
        </p:txBody>
      </p:sp>
      <p:sp>
        <p:nvSpPr>
          <p:cNvPr id="734" name="Google Shape;734;p53"/>
          <p:cNvSpPr txBox="1"/>
          <p:nvPr/>
        </p:nvSpPr>
        <p:spPr>
          <a:xfrm>
            <a:off x="747400" y="6896250"/>
            <a:ext cx="2718300" cy="5385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Persistencia</a:t>
            </a:r>
            <a:endParaRPr/>
          </a:p>
        </p:txBody>
      </p:sp>
      <p:sp>
        <p:nvSpPr>
          <p:cNvPr id="735" name="Google Shape;735;p53"/>
          <p:cNvSpPr txBox="1"/>
          <p:nvPr/>
        </p:nvSpPr>
        <p:spPr>
          <a:xfrm>
            <a:off x="4347725" y="6896239"/>
            <a:ext cx="2131800" cy="5385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API REST</a:t>
            </a:r>
            <a:endParaRPr/>
          </a:p>
        </p:txBody>
      </p:sp>
      <p:sp>
        <p:nvSpPr>
          <p:cNvPr id="736" name="Google Shape;736;p53"/>
          <p:cNvSpPr txBox="1"/>
          <p:nvPr/>
        </p:nvSpPr>
        <p:spPr>
          <a:xfrm>
            <a:off x="7558079" y="6876177"/>
            <a:ext cx="2193300" cy="18312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Análisis, diseño y modelado</a:t>
            </a:r>
            <a:endParaRPr/>
          </a:p>
        </p:txBody>
      </p:sp>
      <p:sp>
        <p:nvSpPr>
          <p:cNvPr id="737" name="Google Shape;737;p53"/>
          <p:cNvSpPr txBox="1"/>
          <p:nvPr/>
        </p:nvSpPr>
        <p:spPr>
          <a:xfrm>
            <a:off x="10644887" y="6896238"/>
            <a:ext cx="3167700" cy="5385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Documentación</a:t>
            </a:r>
            <a:endParaRPr/>
          </a:p>
        </p:txBody>
      </p:sp>
      <p:sp>
        <p:nvSpPr>
          <p:cNvPr id="738" name="Google Shape;738;p53"/>
          <p:cNvSpPr txBox="1"/>
          <p:nvPr/>
        </p:nvSpPr>
        <p:spPr>
          <a:xfrm>
            <a:off x="14706095" y="6876164"/>
            <a:ext cx="2111400" cy="11850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336430"/>
                </a:solidFill>
                <a:latin typeface="Lato"/>
                <a:ea typeface="Lato"/>
                <a:cs typeface="Lato"/>
                <a:sym typeface="Lato"/>
              </a:rPr>
              <a:t>Interfaz de usuario</a:t>
            </a:r>
            <a:endParaRPr/>
          </a:p>
        </p:txBody>
      </p:sp>
      <p:sp>
        <p:nvSpPr>
          <p:cNvPr id="739" name="Google Shape;739;p53"/>
          <p:cNvSpPr txBox="1"/>
          <p:nvPr/>
        </p:nvSpPr>
        <p:spPr>
          <a:xfrm>
            <a:off x="855172" y="4114475"/>
            <a:ext cx="6702900" cy="6927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Lautaro Petrigh</a:t>
            </a:r>
            <a:endParaRPr/>
          </a:p>
        </p:txBody>
      </p:sp>
      <p:sp>
        <p:nvSpPr>
          <p:cNvPr id="740" name="Google Shape;740;p53"/>
          <p:cNvSpPr txBox="1"/>
          <p:nvPr/>
        </p:nvSpPr>
        <p:spPr>
          <a:xfrm>
            <a:off x="11418347" y="4114475"/>
            <a:ext cx="6702900" cy="6927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Lucio E. Canessa</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733"/>
                                        </p:tgtEl>
                                        <p:attrNameLst>
                                          <p:attrName>style.visibility</p:attrName>
                                        </p:attrNameLst>
                                      </p:cBhvr>
                                      <p:to>
                                        <p:strVal val="visible"/>
                                      </p:to>
                                    </p:set>
                                    <p:animEffect filter="fade" transition="in">
                                      <p:cBhvr>
                                        <p:cTn dur="500"/>
                                        <p:tgtEl>
                                          <p:spTgt spid="733"/>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739"/>
                                        </p:tgtEl>
                                        <p:attrNameLst>
                                          <p:attrName>style.visibility</p:attrName>
                                        </p:attrNameLst>
                                      </p:cBhvr>
                                      <p:to>
                                        <p:strVal val="visible"/>
                                      </p:to>
                                    </p:set>
                                    <p:animEffect filter="fade" transition="in">
                                      <p:cBhvr>
                                        <p:cTn dur="1000"/>
                                        <p:tgtEl>
                                          <p:spTgt spid="739"/>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740"/>
                                        </p:tgtEl>
                                        <p:attrNameLst>
                                          <p:attrName>style.visibility</p:attrName>
                                        </p:attrNameLst>
                                      </p:cBhvr>
                                      <p:to>
                                        <p:strVal val="visible"/>
                                      </p:to>
                                    </p:set>
                                    <p:animEffect filter="fade" transition="in">
                                      <p:cBhvr>
                                        <p:cTn dur="1000"/>
                                        <p:tgtEl>
                                          <p:spTgt spid="740"/>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734"/>
                                        </p:tgtEl>
                                        <p:attrNameLst>
                                          <p:attrName>style.visibility</p:attrName>
                                        </p:attrNameLst>
                                      </p:cBhvr>
                                      <p:to>
                                        <p:strVal val="visible"/>
                                      </p:to>
                                    </p:set>
                                    <p:animEffect filter="fade" transition="in">
                                      <p:cBhvr>
                                        <p:cTn dur="500"/>
                                        <p:tgtEl>
                                          <p:spTgt spid="734"/>
                                        </p:tgtEl>
                                      </p:cBhvr>
                                    </p:animEffect>
                                  </p:childTnLst>
                                </p:cTn>
                              </p:par>
                              <p:par>
                                <p:cTn fill="hold" nodeType="withEffect" presetClass="entr" presetID="10" presetSubtype="0">
                                  <p:stCondLst>
                                    <p:cond delay="0"/>
                                  </p:stCondLst>
                                  <p:childTnLst>
                                    <p:set>
                                      <p:cBhvr>
                                        <p:cTn dur="1" fill="hold">
                                          <p:stCondLst>
                                            <p:cond delay="0"/>
                                          </p:stCondLst>
                                        </p:cTn>
                                        <p:tgtEl>
                                          <p:spTgt spid="735"/>
                                        </p:tgtEl>
                                        <p:attrNameLst>
                                          <p:attrName>style.visibility</p:attrName>
                                        </p:attrNameLst>
                                      </p:cBhvr>
                                      <p:to>
                                        <p:strVal val="visible"/>
                                      </p:to>
                                    </p:set>
                                    <p:animEffect filter="fade" transition="in">
                                      <p:cBhvr>
                                        <p:cTn dur="500"/>
                                        <p:tgtEl>
                                          <p:spTgt spid="735"/>
                                        </p:tgtEl>
                                      </p:cBhvr>
                                    </p:animEffect>
                                  </p:childTnLst>
                                </p:cTn>
                              </p:par>
                              <p:par>
                                <p:cTn fill="hold" nodeType="withEffect" presetClass="entr" presetID="10" presetSubtype="0">
                                  <p:stCondLst>
                                    <p:cond delay="0"/>
                                  </p:stCondLst>
                                  <p:childTnLst>
                                    <p:set>
                                      <p:cBhvr>
                                        <p:cTn dur="1" fill="hold">
                                          <p:stCondLst>
                                            <p:cond delay="0"/>
                                          </p:stCondLst>
                                        </p:cTn>
                                        <p:tgtEl>
                                          <p:spTgt spid="736"/>
                                        </p:tgtEl>
                                        <p:attrNameLst>
                                          <p:attrName>style.visibility</p:attrName>
                                        </p:attrNameLst>
                                      </p:cBhvr>
                                      <p:to>
                                        <p:strVal val="visible"/>
                                      </p:to>
                                    </p:set>
                                    <p:animEffect filter="fade" transition="in">
                                      <p:cBhvr>
                                        <p:cTn dur="500"/>
                                        <p:tgtEl>
                                          <p:spTgt spid="736"/>
                                        </p:tgtEl>
                                      </p:cBhvr>
                                    </p:animEffect>
                                  </p:childTnLst>
                                </p:cTn>
                              </p:par>
                              <p:par>
                                <p:cTn fill="hold" nodeType="withEffect" presetClass="entr" presetID="10" presetSubtype="0">
                                  <p:stCondLst>
                                    <p:cond delay="0"/>
                                  </p:stCondLst>
                                  <p:childTnLst>
                                    <p:set>
                                      <p:cBhvr>
                                        <p:cTn dur="1" fill="hold">
                                          <p:stCondLst>
                                            <p:cond delay="0"/>
                                          </p:stCondLst>
                                        </p:cTn>
                                        <p:tgtEl>
                                          <p:spTgt spid="737"/>
                                        </p:tgtEl>
                                        <p:attrNameLst>
                                          <p:attrName>style.visibility</p:attrName>
                                        </p:attrNameLst>
                                      </p:cBhvr>
                                      <p:to>
                                        <p:strVal val="visible"/>
                                      </p:to>
                                    </p:set>
                                    <p:animEffect filter="fade" transition="in">
                                      <p:cBhvr>
                                        <p:cTn dur="500"/>
                                        <p:tgtEl>
                                          <p:spTgt spid="737"/>
                                        </p:tgtEl>
                                      </p:cBhvr>
                                    </p:animEffect>
                                  </p:childTnLst>
                                </p:cTn>
                              </p:par>
                              <p:par>
                                <p:cTn fill="hold" nodeType="withEffect" presetClass="entr" presetID="10" presetSubtype="0">
                                  <p:stCondLst>
                                    <p:cond delay="0"/>
                                  </p:stCondLst>
                                  <p:childTnLst>
                                    <p:set>
                                      <p:cBhvr>
                                        <p:cTn dur="1" fill="hold">
                                          <p:stCondLst>
                                            <p:cond delay="0"/>
                                          </p:stCondLst>
                                        </p:cTn>
                                        <p:tgtEl>
                                          <p:spTgt spid="738"/>
                                        </p:tgtEl>
                                        <p:attrNameLst>
                                          <p:attrName>style.visibility</p:attrName>
                                        </p:attrNameLst>
                                      </p:cBhvr>
                                      <p:to>
                                        <p:strVal val="visible"/>
                                      </p:to>
                                    </p:set>
                                    <p:animEffect filter="fade" transition="in">
                                      <p:cBhvr>
                                        <p:cTn dur="500"/>
                                        <p:tgtEl>
                                          <p:spTgt spid="7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44" name="Shape 744"/>
        <p:cNvGrpSpPr/>
        <p:nvPr/>
      </p:nvGrpSpPr>
      <p:grpSpPr>
        <a:xfrm>
          <a:off x="0" y="0"/>
          <a:ext cx="0" cy="0"/>
          <a:chOff x="0" y="0"/>
          <a:chExt cx="0" cy="0"/>
        </a:xfrm>
      </p:grpSpPr>
      <p:grpSp>
        <p:nvGrpSpPr>
          <p:cNvPr id="745" name="Google Shape;745;p54"/>
          <p:cNvGrpSpPr/>
          <p:nvPr/>
        </p:nvGrpSpPr>
        <p:grpSpPr>
          <a:xfrm>
            <a:off x="-999770" y="-86797"/>
            <a:ext cx="7702612" cy="10373794"/>
            <a:chOff x="0" y="-38100"/>
            <a:chExt cx="3381119" cy="4553655"/>
          </a:xfrm>
        </p:grpSpPr>
        <p:sp>
          <p:nvSpPr>
            <p:cNvPr id="746" name="Google Shape;746;p54"/>
            <p:cNvSpPr/>
            <p:nvPr/>
          </p:nvSpPr>
          <p:spPr>
            <a:xfrm>
              <a:off x="0" y="0"/>
              <a:ext cx="3381119" cy="4515555"/>
            </a:xfrm>
            <a:custGeom>
              <a:rect b="b" l="l" r="r" t="t"/>
              <a:pathLst>
                <a:path extrusionOk="0" h="4515555" w="3381119">
                  <a:moveTo>
                    <a:pt x="59301" y="0"/>
                  </a:moveTo>
                  <a:lnTo>
                    <a:pt x="3321818" y="0"/>
                  </a:lnTo>
                  <a:cubicBezTo>
                    <a:pt x="3337546" y="0"/>
                    <a:pt x="3352629" y="6248"/>
                    <a:pt x="3363750" y="17369"/>
                  </a:cubicBezTo>
                  <a:cubicBezTo>
                    <a:pt x="3374871" y="28490"/>
                    <a:pt x="3381119" y="43573"/>
                    <a:pt x="3381119" y="59301"/>
                  </a:cubicBezTo>
                  <a:lnTo>
                    <a:pt x="3381119" y="4456254"/>
                  </a:lnTo>
                  <a:cubicBezTo>
                    <a:pt x="3381119" y="4471982"/>
                    <a:pt x="3374871" y="4487065"/>
                    <a:pt x="3363750" y="4498187"/>
                  </a:cubicBezTo>
                  <a:cubicBezTo>
                    <a:pt x="3352629" y="4509308"/>
                    <a:pt x="3337546" y="4515555"/>
                    <a:pt x="3321818" y="4515555"/>
                  </a:cubicBezTo>
                  <a:lnTo>
                    <a:pt x="59301" y="4515555"/>
                  </a:lnTo>
                  <a:cubicBezTo>
                    <a:pt x="43573" y="4515555"/>
                    <a:pt x="28490" y="4509308"/>
                    <a:pt x="17369" y="4498187"/>
                  </a:cubicBezTo>
                  <a:cubicBezTo>
                    <a:pt x="6248" y="4487065"/>
                    <a:pt x="0" y="4471982"/>
                    <a:pt x="0" y="4456254"/>
                  </a:cubicBezTo>
                  <a:lnTo>
                    <a:pt x="0" y="59301"/>
                  </a:lnTo>
                  <a:cubicBezTo>
                    <a:pt x="0" y="43573"/>
                    <a:pt x="6248" y="28490"/>
                    <a:pt x="17369" y="17369"/>
                  </a:cubicBezTo>
                  <a:cubicBezTo>
                    <a:pt x="28490" y="6248"/>
                    <a:pt x="43573" y="0"/>
                    <a:pt x="59301"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54"/>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748" name="Google Shape;748;p54"/>
          <p:cNvPicPr preferRelativeResize="0"/>
          <p:nvPr/>
        </p:nvPicPr>
        <p:blipFill rotWithShape="1">
          <a:blip r:embed="rId3">
            <a:alphaModFix amt="19999"/>
          </a:blip>
          <a:srcRect b="0" l="0" r="0" t="0"/>
          <a:stretch/>
        </p:blipFill>
        <p:spPr>
          <a:xfrm rot="-2534571">
            <a:off x="10073270" y="2349396"/>
            <a:ext cx="10116962" cy="9244374"/>
          </a:xfrm>
          <a:prstGeom prst="rect">
            <a:avLst/>
          </a:prstGeom>
          <a:noFill/>
          <a:ln>
            <a:noFill/>
          </a:ln>
        </p:spPr>
      </p:pic>
      <p:sp>
        <p:nvSpPr>
          <p:cNvPr id="749" name="Google Shape;749;p54"/>
          <p:cNvSpPr txBox="1"/>
          <p:nvPr/>
        </p:nvSpPr>
        <p:spPr>
          <a:xfrm>
            <a:off x="9722394" y="3649616"/>
            <a:ext cx="7536900" cy="1385100"/>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None/>
            </a:pPr>
            <a:r>
              <a:rPr lang="en-US" sz="8999">
                <a:solidFill>
                  <a:srgbClr val="293D2F"/>
                </a:solidFill>
                <a:latin typeface="Francois One"/>
                <a:ea typeface="Francois One"/>
                <a:cs typeface="Francois One"/>
                <a:sym typeface="Francois One"/>
              </a:rPr>
              <a:t>¿Problemas?</a:t>
            </a:r>
            <a:endParaRPr/>
          </a:p>
        </p:txBody>
      </p:sp>
      <p:sp>
        <p:nvSpPr>
          <p:cNvPr id="750" name="Google Shape;750;p54"/>
          <p:cNvSpPr txBox="1"/>
          <p:nvPr/>
        </p:nvSpPr>
        <p:spPr>
          <a:xfrm>
            <a:off x="11179700" y="5215052"/>
            <a:ext cx="6079500" cy="861900"/>
          </a:xfrm>
          <a:prstGeom prst="rect">
            <a:avLst/>
          </a:prstGeom>
          <a:noFill/>
          <a:ln>
            <a:noFill/>
          </a:ln>
        </p:spPr>
        <p:txBody>
          <a:bodyPr anchorCtr="0" anchor="t" bIns="0" lIns="0" spcFirstLastPara="1" rIns="0" wrap="square" tIns="0">
            <a:spAutoFit/>
          </a:bodyPr>
          <a:lstStyle/>
          <a:p>
            <a:pPr indent="0" lvl="0" marL="0" marR="0" rtl="0" algn="r">
              <a:lnSpc>
                <a:spcPct val="130000"/>
              </a:lnSpc>
              <a:spcBef>
                <a:spcPts val="0"/>
              </a:spcBef>
              <a:spcAft>
                <a:spcPts val="0"/>
              </a:spcAft>
              <a:buNone/>
            </a:pPr>
            <a:r>
              <a:rPr lang="en-US" sz="5600">
                <a:solidFill>
                  <a:srgbClr val="FF0000"/>
                </a:solidFill>
                <a:latin typeface="Lato"/>
                <a:ea typeface="Lato"/>
                <a:cs typeface="Lato"/>
                <a:sym typeface="Lato"/>
              </a:rPr>
              <a:t>SI!</a:t>
            </a:r>
            <a:r>
              <a:rPr lang="en-US" sz="5600">
                <a:solidFill>
                  <a:srgbClr val="FF0000"/>
                </a:solidFill>
                <a:latin typeface="Lato"/>
                <a:ea typeface="Lato"/>
                <a:cs typeface="Lato"/>
                <a:sym typeface="Lato"/>
              </a:rPr>
              <a:t>.</a:t>
            </a:r>
            <a:r>
              <a:rPr lang="en-US" sz="3500">
                <a:solidFill>
                  <a:srgbClr val="293D2F"/>
                </a:solidFill>
                <a:latin typeface="Lato"/>
                <a:ea typeface="Lato"/>
                <a:cs typeface="Lato"/>
                <a:sym typeface="Lato"/>
              </a:rPr>
              <a:t> </a:t>
            </a:r>
            <a:endParaRPr/>
          </a:p>
        </p:txBody>
      </p:sp>
      <p:pic>
        <p:nvPicPr>
          <p:cNvPr id="751" name="Google Shape;751;p54"/>
          <p:cNvPicPr preferRelativeResize="0"/>
          <p:nvPr/>
        </p:nvPicPr>
        <p:blipFill>
          <a:blip r:embed="rId4">
            <a:alphaModFix/>
          </a:blip>
          <a:stretch>
            <a:fillRect/>
          </a:stretch>
        </p:blipFill>
        <p:spPr>
          <a:xfrm flipH="1">
            <a:off x="2392112" y="212175"/>
            <a:ext cx="5745738" cy="2987775"/>
          </a:xfrm>
          <a:prstGeom prst="rect">
            <a:avLst/>
          </a:prstGeom>
          <a:noFill/>
          <a:ln cap="rnd" cmpd="sng" w="9525">
            <a:solidFill>
              <a:schemeClr val="dk2"/>
            </a:solidFill>
            <a:prstDash val="solid"/>
            <a:round/>
            <a:headEnd len="sm" w="sm" type="none"/>
            <a:tailEnd len="sm" w="sm" type="none"/>
          </a:ln>
        </p:spPr>
      </p:pic>
      <p:pic>
        <p:nvPicPr>
          <p:cNvPr id="752" name="Google Shape;752;p54"/>
          <p:cNvPicPr preferRelativeResize="0"/>
          <p:nvPr/>
        </p:nvPicPr>
        <p:blipFill>
          <a:blip r:embed="rId5">
            <a:alphaModFix/>
          </a:blip>
          <a:stretch>
            <a:fillRect/>
          </a:stretch>
        </p:blipFill>
        <p:spPr>
          <a:xfrm>
            <a:off x="2293275" y="7087050"/>
            <a:ext cx="5943412" cy="2872300"/>
          </a:xfrm>
          <a:prstGeom prst="rect">
            <a:avLst/>
          </a:prstGeom>
          <a:noFill/>
          <a:ln>
            <a:noFill/>
          </a:ln>
        </p:spPr>
      </p:pic>
      <p:grpSp>
        <p:nvGrpSpPr>
          <p:cNvPr id="753" name="Google Shape;753;p54"/>
          <p:cNvGrpSpPr/>
          <p:nvPr/>
        </p:nvGrpSpPr>
        <p:grpSpPr>
          <a:xfrm>
            <a:off x="6393302" y="7202504"/>
            <a:ext cx="2744545" cy="2756847"/>
            <a:chOff x="1813" y="0"/>
            <a:chExt cx="809173" cy="812800"/>
          </a:xfrm>
        </p:grpSpPr>
        <p:sp>
          <p:nvSpPr>
            <p:cNvPr id="754" name="Google Shape;754;p54"/>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54"/>
            <p:cNvSpPr txBox="1"/>
            <p:nvPr/>
          </p:nvSpPr>
          <p:spPr>
            <a:xfrm>
              <a:off x="39049" y="80900"/>
              <a:ext cx="734700" cy="651000"/>
            </a:xfrm>
            <a:prstGeom prst="rect">
              <a:avLst/>
            </a:prstGeom>
            <a:noFill/>
            <a:ln>
              <a:noFill/>
            </a:ln>
          </p:spPr>
          <p:txBody>
            <a:bodyPr anchorCtr="0" anchor="ctr" bIns="50800" lIns="50800" spcFirstLastPara="1" rIns="50800" wrap="square" tIns="50800">
              <a:noAutofit/>
            </a:bodyPr>
            <a:lstStyle/>
            <a:p>
              <a:pPr indent="0" lvl="0" marL="0" marR="0" rtl="0" algn="ctr">
                <a:lnSpc>
                  <a:spcPct val="120003"/>
                </a:lnSpc>
                <a:spcBef>
                  <a:spcPts val="0"/>
                </a:spcBef>
                <a:spcAft>
                  <a:spcPts val="0"/>
                </a:spcAft>
                <a:buNone/>
              </a:pPr>
              <a:r>
                <a:rPr lang="en-US" sz="5499">
                  <a:solidFill>
                    <a:srgbClr val="293D2F"/>
                  </a:solidFill>
                  <a:latin typeface="Francois One"/>
                  <a:ea typeface="Francois One"/>
                  <a:cs typeface="Francois One"/>
                  <a:sym typeface="Francois One"/>
                </a:rPr>
                <a:t>Unión</a:t>
              </a:r>
              <a:endParaRPr/>
            </a:p>
          </p:txBody>
        </p:sp>
      </p:grpSp>
      <p:grpSp>
        <p:nvGrpSpPr>
          <p:cNvPr id="756" name="Google Shape;756;p54"/>
          <p:cNvGrpSpPr/>
          <p:nvPr/>
        </p:nvGrpSpPr>
        <p:grpSpPr>
          <a:xfrm>
            <a:off x="6393302" y="327649"/>
            <a:ext cx="2744545" cy="2756847"/>
            <a:chOff x="1813" y="0"/>
            <a:chExt cx="809173" cy="812800"/>
          </a:xfrm>
        </p:grpSpPr>
        <p:sp>
          <p:nvSpPr>
            <p:cNvPr id="757" name="Google Shape;757;p54"/>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 name="Google Shape;758;p54"/>
            <p:cNvSpPr txBox="1"/>
            <p:nvPr/>
          </p:nvSpPr>
          <p:spPr>
            <a:xfrm>
              <a:off x="76200" y="85725"/>
              <a:ext cx="660400" cy="650875"/>
            </a:xfrm>
            <a:prstGeom prst="rect">
              <a:avLst/>
            </a:prstGeom>
            <a:noFill/>
            <a:ln>
              <a:noFill/>
            </a:ln>
          </p:spPr>
          <p:txBody>
            <a:bodyPr anchorCtr="0" anchor="ctr" bIns="50800" lIns="50800" spcFirstLastPara="1" rIns="50800" wrap="square" tIns="50800">
              <a:noAutofit/>
            </a:bodyPr>
            <a:lstStyle/>
            <a:p>
              <a:pPr indent="0" lvl="0" marL="0" marR="0" rtl="0" algn="ctr">
                <a:lnSpc>
                  <a:spcPct val="120003"/>
                </a:lnSpc>
                <a:spcBef>
                  <a:spcPts val="0"/>
                </a:spcBef>
                <a:spcAft>
                  <a:spcPts val="0"/>
                </a:spcAft>
                <a:buNone/>
              </a:pPr>
              <a:r>
                <a:rPr lang="en-US" sz="5499">
                  <a:solidFill>
                    <a:srgbClr val="293D2F"/>
                  </a:solidFill>
                  <a:latin typeface="Francois One"/>
                  <a:ea typeface="Francois One"/>
                  <a:cs typeface="Francois One"/>
                  <a:sym typeface="Francois One"/>
                </a:rPr>
                <a:t>Tiempo</a:t>
              </a:r>
              <a:endParaRPr/>
            </a:p>
          </p:txBody>
        </p:sp>
      </p:grpSp>
      <p:pic>
        <p:nvPicPr>
          <p:cNvPr id="759" name="Google Shape;759;p54"/>
          <p:cNvPicPr preferRelativeResize="0"/>
          <p:nvPr/>
        </p:nvPicPr>
        <p:blipFill>
          <a:blip r:embed="rId6">
            <a:alphaModFix/>
          </a:blip>
          <a:stretch>
            <a:fillRect/>
          </a:stretch>
        </p:blipFill>
        <p:spPr>
          <a:xfrm>
            <a:off x="2392100" y="3822800"/>
            <a:ext cx="5745751" cy="2756850"/>
          </a:xfrm>
          <a:prstGeom prst="rect">
            <a:avLst/>
          </a:prstGeom>
          <a:noFill/>
          <a:ln>
            <a:noFill/>
          </a:ln>
        </p:spPr>
      </p:pic>
      <p:grpSp>
        <p:nvGrpSpPr>
          <p:cNvPr id="760" name="Google Shape;760;p54"/>
          <p:cNvGrpSpPr/>
          <p:nvPr/>
        </p:nvGrpSpPr>
        <p:grpSpPr>
          <a:xfrm>
            <a:off x="6448327" y="3822802"/>
            <a:ext cx="2744553" cy="2756855"/>
            <a:chOff x="1813" y="0"/>
            <a:chExt cx="809173" cy="812800"/>
          </a:xfrm>
        </p:grpSpPr>
        <p:sp>
          <p:nvSpPr>
            <p:cNvPr id="761" name="Google Shape;761;p54"/>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54"/>
            <p:cNvSpPr txBox="1"/>
            <p:nvPr/>
          </p:nvSpPr>
          <p:spPr>
            <a:xfrm>
              <a:off x="51649" y="80900"/>
              <a:ext cx="709500" cy="651000"/>
            </a:xfrm>
            <a:prstGeom prst="rect">
              <a:avLst/>
            </a:prstGeom>
            <a:noFill/>
            <a:ln>
              <a:noFill/>
            </a:ln>
          </p:spPr>
          <p:txBody>
            <a:bodyPr anchorCtr="0" anchor="ctr" bIns="50800" lIns="50800" spcFirstLastPara="1" rIns="50800" wrap="square" tIns="50800">
              <a:noAutofit/>
            </a:bodyPr>
            <a:lstStyle/>
            <a:p>
              <a:pPr indent="0" lvl="0" marL="0" marR="0" rtl="0" algn="ctr">
                <a:lnSpc>
                  <a:spcPct val="120003"/>
                </a:lnSpc>
                <a:spcBef>
                  <a:spcPts val="0"/>
                </a:spcBef>
                <a:spcAft>
                  <a:spcPts val="0"/>
                </a:spcAft>
                <a:buNone/>
              </a:pPr>
              <a:r>
                <a:rPr lang="en-US" sz="5499">
                  <a:solidFill>
                    <a:srgbClr val="293D2F"/>
                  </a:solidFill>
                  <a:latin typeface="Francois One"/>
                  <a:ea typeface="Francois One"/>
                  <a:cs typeface="Francois One"/>
                  <a:sym typeface="Francois One"/>
                </a:rPr>
                <a:t>Documentación</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9"/>
                                        </p:tgtEl>
                                        <p:attrNameLst>
                                          <p:attrName>style.visibility</p:attrName>
                                        </p:attrNameLst>
                                      </p:cBhvr>
                                      <p:to>
                                        <p:strVal val="visible"/>
                                      </p:to>
                                    </p:set>
                                    <p:animEffect filter="fade" transition="in">
                                      <p:cBhvr>
                                        <p:cTn dur="500"/>
                                        <p:tgtEl>
                                          <p:spTgt spid="7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0"/>
                                        </p:tgtEl>
                                        <p:attrNameLst>
                                          <p:attrName>style.visibility</p:attrName>
                                        </p:attrNameLst>
                                      </p:cBhvr>
                                      <p:to>
                                        <p:strVal val="visible"/>
                                      </p:to>
                                    </p:set>
                                    <p:animEffect filter="fade" transition="in">
                                      <p:cBhvr>
                                        <p:cTn dur="500"/>
                                        <p:tgtEl>
                                          <p:spTgt spid="750"/>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756"/>
                                        </p:tgtEl>
                                        <p:attrNameLst>
                                          <p:attrName>style.visibility</p:attrName>
                                        </p:attrNameLst>
                                      </p:cBhvr>
                                      <p:to>
                                        <p:strVal val="visible"/>
                                      </p:to>
                                    </p:set>
                                    <p:animEffect filter="fade" transition="in">
                                      <p:cBhvr>
                                        <p:cTn dur="500"/>
                                        <p:tgtEl>
                                          <p:spTgt spid="756"/>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751"/>
                                        </p:tgtEl>
                                        <p:attrNameLst>
                                          <p:attrName>style.visibility</p:attrName>
                                        </p:attrNameLst>
                                      </p:cBhvr>
                                      <p:to>
                                        <p:strVal val="visible"/>
                                      </p:to>
                                    </p:set>
                                    <p:animEffect filter="fade" transition="in">
                                      <p:cBhvr>
                                        <p:cTn dur="1000"/>
                                        <p:tgtEl>
                                          <p:spTgt spid="751"/>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760"/>
                                        </p:tgtEl>
                                        <p:attrNameLst>
                                          <p:attrName>style.visibility</p:attrName>
                                        </p:attrNameLst>
                                      </p:cBhvr>
                                      <p:to>
                                        <p:strVal val="visible"/>
                                      </p:to>
                                    </p:set>
                                    <p:animEffect filter="fade" transition="in">
                                      <p:cBhvr>
                                        <p:cTn dur="500"/>
                                        <p:tgtEl>
                                          <p:spTgt spid="760"/>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759"/>
                                        </p:tgtEl>
                                        <p:attrNameLst>
                                          <p:attrName>style.visibility</p:attrName>
                                        </p:attrNameLst>
                                      </p:cBhvr>
                                      <p:to>
                                        <p:strVal val="visible"/>
                                      </p:to>
                                    </p:set>
                                    <p:animEffect filter="fade" transition="in">
                                      <p:cBhvr>
                                        <p:cTn dur="1000"/>
                                        <p:tgtEl>
                                          <p:spTgt spid="759"/>
                                        </p:tgtEl>
                                      </p:cBhvr>
                                    </p:animEffect>
                                  </p:childTnLst>
                                </p:cTn>
                              </p:par>
                            </p:childTnLst>
                          </p:cTn>
                        </p:par>
                        <p:par>
                          <p:cTn fill="hold">
                            <p:stCondLst>
                              <p:cond delay="3500"/>
                            </p:stCondLst>
                            <p:childTnLst>
                              <p:par>
                                <p:cTn fill="hold" nodeType="afterEffect" presetClass="entr" presetID="10" presetSubtype="0">
                                  <p:stCondLst>
                                    <p:cond delay="0"/>
                                  </p:stCondLst>
                                  <p:childTnLst>
                                    <p:set>
                                      <p:cBhvr>
                                        <p:cTn dur="1" fill="hold">
                                          <p:stCondLst>
                                            <p:cond delay="0"/>
                                          </p:stCondLst>
                                        </p:cTn>
                                        <p:tgtEl>
                                          <p:spTgt spid="753"/>
                                        </p:tgtEl>
                                        <p:attrNameLst>
                                          <p:attrName>style.visibility</p:attrName>
                                        </p:attrNameLst>
                                      </p:cBhvr>
                                      <p:to>
                                        <p:strVal val="visible"/>
                                      </p:to>
                                    </p:set>
                                    <p:animEffect filter="fade" transition="in">
                                      <p:cBhvr>
                                        <p:cTn dur="500"/>
                                        <p:tgtEl>
                                          <p:spTgt spid="753"/>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752"/>
                                        </p:tgtEl>
                                        <p:attrNameLst>
                                          <p:attrName>style.visibility</p:attrName>
                                        </p:attrNameLst>
                                      </p:cBhvr>
                                      <p:to>
                                        <p:strVal val="visible"/>
                                      </p:to>
                                    </p:set>
                                    <p:animEffect filter="fade" transition="in">
                                      <p:cBhvr>
                                        <p:cTn dur="1000"/>
                                        <p:tgtEl>
                                          <p:spTgt spid="7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66" name="Shape 766"/>
        <p:cNvGrpSpPr/>
        <p:nvPr/>
      </p:nvGrpSpPr>
      <p:grpSpPr>
        <a:xfrm>
          <a:off x="0" y="0"/>
          <a:ext cx="0" cy="0"/>
          <a:chOff x="0" y="0"/>
          <a:chExt cx="0" cy="0"/>
        </a:xfrm>
      </p:grpSpPr>
      <p:pic>
        <p:nvPicPr>
          <p:cNvPr id="767" name="Google Shape;767;p55"/>
          <p:cNvPicPr preferRelativeResize="0"/>
          <p:nvPr/>
        </p:nvPicPr>
        <p:blipFill rotWithShape="1">
          <a:blip r:embed="rId3">
            <a:alphaModFix amt="15000"/>
          </a:blip>
          <a:srcRect b="0" l="0" r="0" t="0"/>
          <a:stretch/>
        </p:blipFill>
        <p:spPr>
          <a:xfrm>
            <a:off x="-2782162" y="1623736"/>
            <a:ext cx="10116962" cy="9244374"/>
          </a:xfrm>
          <a:prstGeom prst="rect">
            <a:avLst/>
          </a:prstGeom>
          <a:noFill/>
          <a:ln>
            <a:noFill/>
          </a:ln>
        </p:spPr>
      </p:pic>
      <p:sp>
        <p:nvSpPr>
          <p:cNvPr id="768" name="Google Shape;768;p55"/>
          <p:cNvSpPr txBox="1"/>
          <p:nvPr/>
        </p:nvSpPr>
        <p:spPr>
          <a:xfrm>
            <a:off x="842209" y="3293298"/>
            <a:ext cx="69723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Para este proyecto hubo:</a:t>
            </a:r>
            <a:endParaRPr/>
          </a:p>
        </p:txBody>
      </p:sp>
      <p:grpSp>
        <p:nvGrpSpPr>
          <p:cNvPr id="769" name="Google Shape;769;p55"/>
          <p:cNvGrpSpPr/>
          <p:nvPr/>
        </p:nvGrpSpPr>
        <p:grpSpPr>
          <a:xfrm>
            <a:off x="9660692" y="197143"/>
            <a:ext cx="7430313" cy="3266928"/>
            <a:chOff x="0" y="-47625"/>
            <a:chExt cx="1956955" cy="860425"/>
          </a:xfrm>
        </p:grpSpPr>
        <p:sp>
          <p:nvSpPr>
            <p:cNvPr id="770" name="Google Shape;770;p55"/>
            <p:cNvSpPr/>
            <p:nvPr/>
          </p:nvSpPr>
          <p:spPr>
            <a:xfrm>
              <a:off x="0" y="0"/>
              <a:ext cx="1956955" cy="755632"/>
            </a:xfrm>
            <a:custGeom>
              <a:rect b="b" l="l" r="r" t="t"/>
              <a:pathLst>
                <a:path extrusionOk="0" h="755632" w="1956955">
                  <a:moveTo>
                    <a:pt x="53139" y="0"/>
                  </a:moveTo>
                  <a:lnTo>
                    <a:pt x="1903816" y="0"/>
                  </a:lnTo>
                  <a:cubicBezTo>
                    <a:pt x="1933164" y="0"/>
                    <a:pt x="1956955" y="23791"/>
                    <a:pt x="1956955" y="53139"/>
                  </a:cubicBezTo>
                  <a:lnTo>
                    <a:pt x="1956955" y="702494"/>
                  </a:lnTo>
                  <a:cubicBezTo>
                    <a:pt x="1956955" y="731841"/>
                    <a:pt x="1933164" y="755632"/>
                    <a:pt x="1903816" y="755632"/>
                  </a:cubicBezTo>
                  <a:lnTo>
                    <a:pt x="53139" y="755632"/>
                  </a:lnTo>
                  <a:cubicBezTo>
                    <a:pt x="23791" y="755632"/>
                    <a:pt x="0" y="731841"/>
                    <a:pt x="0" y="702494"/>
                  </a:cubicBezTo>
                  <a:lnTo>
                    <a:pt x="0" y="53139"/>
                  </a:lnTo>
                  <a:cubicBezTo>
                    <a:pt x="0" y="23791"/>
                    <a:pt x="23791" y="0"/>
                    <a:pt x="53139"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5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772" name="Google Shape;772;p55"/>
          <p:cNvSpPr txBox="1"/>
          <p:nvPr/>
        </p:nvSpPr>
        <p:spPr>
          <a:xfrm>
            <a:off x="11385778" y="1161615"/>
            <a:ext cx="3538800" cy="1293000"/>
          </a:xfrm>
          <a:prstGeom prst="rect">
            <a:avLst/>
          </a:prstGeom>
          <a:noFill/>
          <a:ln>
            <a:noFill/>
          </a:ln>
        </p:spPr>
        <p:txBody>
          <a:bodyPr anchorCtr="0" anchor="t" bIns="0" lIns="0" spcFirstLastPara="1" rIns="0" wrap="square" tIns="0">
            <a:spAutoFit/>
          </a:bodyPr>
          <a:lstStyle/>
          <a:p>
            <a:pPr indent="0" lvl="0" marL="0" rtl="0" algn="l">
              <a:lnSpc>
                <a:spcPct val="140000"/>
              </a:lnSpc>
              <a:spcBef>
                <a:spcPts val="0"/>
              </a:spcBef>
              <a:spcAft>
                <a:spcPts val="0"/>
              </a:spcAft>
              <a:buClr>
                <a:schemeClr val="dk1"/>
              </a:buClr>
              <a:buFont typeface="Arial"/>
              <a:buNone/>
            </a:pPr>
            <a:r>
              <a:rPr lang="en-US" sz="3500">
                <a:solidFill>
                  <a:srgbClr val="336430"/>
                </a:solidFill>
                <a:latin typeface="Lato"/>
                <a:ea typeface="Lato"/>
                <a:cs typeface="Lato"/>
                <a:sym typeface="Lato"/>
              </a:rPr>
              <a:t>Conocimiento e implementación.</a:t>
            </a:r>
            <a:endParaRPr/>
          </a:p>
        </p:txBody>
      </p:sp>
      <p:grpSp>
        <p:nvGrpSpPr>
          <p:cNvPr id="773" name="Google Shape;773;p55"/>
          <p:cNvGrpSpPr/>
          <p:nvPr/>
        </p:nvGrpSpPr>
        <p:grpSpPr>
          <a:xfrm>
            <a:off x="9660692" y="3528153"/>
            <a:ext cx="7430313" cy="3266928"/>
            <a:chOff x="0" y="-47625"/>
            <a:chExt cx="1956955" cy="860425"/>
          </a:xfrm>
        </p:grpSpPr>
        <p:sp>
          <p:nvSpPr>
            <p:cNvPr id="774" name="Google Shape;774;p55"/>
            <p:cNvSpPr/>
            <p:nvPr/>
          </p:nvSpPr>
          <p:spPr>
            <a:xfrm>
              <a:off x="0" y="0"/>
              <a:ext cx="1956955" cy="755632"/>
            </a:xfrm>
            <a:custGeom>
              <a:rect b="b" l="l" r="r" t="t"/>
              <a:pathLst>
                <a:path extrusionOk="0" h="755632" w="1956955">
                  <a:moveTo>
                    <a:pt x="53139" y="0"/>
                  </a:moveTo>
                  <a:lnTo>
                    <a:pt x="1903816" y="0"/>
                  </a:lnTo>
                  <a:cubicBezTo>
                    <a:pt x="1933164" y="0"/>
                    <a:pt x="1956955" y="23791"/>
                    <a:pt x="1956955" y="53139"/>
                  </a:cubicBezTo>
                  <a:lnTo>
                    <a:pt x="1956955" y="702494"/>
                  </a:lnTo>
                  <a:cubicBezTo>
                    <a:pt x="1956955" y="731841"/>
                    <a:pt x="1933164" y="755632"/>
                    <a:pt x="1903816" y="755632"/>
                  </a:cubicBezTo>
                  <a:lnTo>
                    <a:pt x="53139" y="755632"/>
                  </a:lnTo>
                  <a:cubicBezTo>
                    <a:pt x="23791" y="755632"/>
                    <a:pt x="0" y="731841"/>
                    <a:pt x="0" y="702494"/>
                  </a:cubicBezTo>
                  <a:lnTo>
                    <a:pt x="0" y="53139"/>
                  </a:lnTo>
                  <a:cubicBezTo>
                    <a:pt x="0" y="23791"/>
                    <a:pt x="23791" y="0"/>
                    <a:pt x="53139"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5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776" name="Google Shape;776;p55"/>
          <p:cNvSpPr txBox="1"/>
          <p:nvPr/>
        </p:nvSpPr>
        <p:spPr>
          <a:xfrm>
            <a:off x="11385778" y="4492625"/>
            <a:ext cx="3538800" cy="1293000"/>
          </a:xfrm>
          <a:prstGeom prst="rect">
            <a:avLst/>
          </a:prstGeom>
          <a:noFill/>
          <a:ln>
            <a:noFill/>
          </a:ln>
        </p:spPr>
        <p:txBody>
          <a:bodyPr anchorCtr="0" anchor="t" bIns="0" lIns="0" spcFirstLastPara="1" rIns="0" wrap="square" tIns="0">
            <a:spAutoFit/>
          </a:bodyPr>
          <a:lstStyle/>
          <a:p>
            <a:pPr indent="0" lvl="0" marL="0" rtl="0" algn="l">
              <a:lnSpc>
                <a:spcPct val="140000"/>
              </a:lnSpc>
              <a:spcBef>
                <a:spcPts val="0"/>
              </a:spcBef>
              <a:spcAft>
                <a:spcPts val="0"/>
              </a:spcAft>
              <a:buClr>
                <a:schemeClr val="dk1"/>
              </a:buClr>
              <a:buFont typeface="Arial"/>
              <a:buNone/>
            </a:pPr>
            <a:r>
              <a:rPr lang="en-US" sz="3500">
                <a:solidFill>
                  <a:srgbClr val="336430"/>
                </a:solidFill>
                <a:latin typeface="Lato"/>
                <a:ea typeface="Lato"/>
                <a:cs typeface="Lato"/>
                <a:sym typeface="Lato"/>
              </a:rPr>
              <a:t>Pensamiento analítico.</a:t>
            </a:r>
            <a:endParaRPr sz="3500">
              <a:solidFill>
                <a:srgbClr val="336430"/>
              </a:solidFill>
              <a:latin typeface="Lato"/>
              <a:ea typeface="Lato"/>
              <a:cs typeface="Lato"/>
              <a:sym typeface="Lato"/>
            </a:endParaRPr>
          </a:p>
        </p:txBody>
      </p:sp>
      <p:grpSp>
        <p:nvGrpSpPr>
          <p:cNvPr id="777" name="Google Shape;777;p55"/>
          <p:cNvGrpSpPr/>
          <p:nvPr/>
        </p:nvGrpSpPr>
        <p:grpSpPr>
          <a:xfrm>
            <a:off x="9660692" y="6859163"/>
            <a:ext cx="7430313" cy="3266928"/>
            <a:chOff x="0" y="-47625"/>
            <a:chExt cx="1956955" cy="860425"/>
          </a:xfrm>
        </p:grpSpPr>
        <p:sp>
          <p:nvSpPr>
            <p:cNvPr id="778" name="Google Shape;778;p55"/>
            <p:cNvSpPr/>
            <p:nvPr/>
          </p:nvSpPr>
          <p:spPr>
            <a:xfrm>
              <a:off x="0" y="0"/>
              <a:ext cx="1956955" cy="755632"/>
            </a:xfrm>
            <a:custGeom>
              <a:rect b="b" l="l" r="r" t="t"/>
              <a:pathLst>
                <a:path extrusionOk="0" h="755632" w="1956955">
                  <a:moveTo>
                    <a:pt x="53139" y="0"/>
                  </a:moveTo>
                  <a:lnTo>
                    <a:pt x="1903816" y="0"/>
                  </a:lnTo>
                  <a:cubicBezTo>
                    <a:pt x="1933164" y="0"/>
                    <a:pt x="1956955" y="23791"/>
                    <a:pt x="1956955" y="53139"/>
                  </a:cubicBezTo>
                  <a:lnTo>
                    <a:pt x="1956955" y="702494"/>
                  </a:lnTo>
                  <a:cubicBezTo>
                    <a:pt x="1956955" y="731841"/>
                    <a:pt x="1933164" y="755632"/>
                    <a:pt x="1903816" y="755632"/>
                  </a:cubicBezTo>
                  <a:lnTo>
                    <a:pt x="53139" y="755632"/>
                  </a:lnTo>
                  <a:cubicBezTo>
                    <a:pt x="23791" y="755632"/>
                    <a:pt x="0" y="731841"/>
                    <a:pt x="0" y="702494"/>
                  </a:cubicBezTo>
                  <a:lnTo>
                    <a:pt x="0" y="53139"/>
                  </a:lnTo>
                  <a:cubicBezTo>
                    <a:pt x="0" y="23791"/>
                    <a:pt x="23791" y="0"/>
                    <a:pt x="53139"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55"/>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780" name="Google Shape;780;p55"/>
          <p:cNvSpPr txBox="1"/>
          <p:nvPr/>
        </p:nvSpPr>
        <p:spPr>
          <a:xfrm>
            <a:off x="11385778" y="7825796"/>
            <a:ext cx="3538800" cy="5388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lang="en-US" sz="3500">
                <a:solidFill>
                  <a:srgbClr val="336430"/>
                </a:solidFill>
                <a:latin typeface="Lato"/>
                <a:ea typeface="Lato"/>
                <a:cs typeface="Lato"/>
                <a:sym typeface="Lato"/>
              </a:rPr>
              <a:t>Fe.</a:t>
            </a:r>
            <a:endParaRPr/>
          </a:p>
        </p:txBody>
      </p:sp>
      <p:grpSp>
        <p:nvGrpSpPr>
          <p:cNvPr id="781" name="Google Shape;781;p55"/>
          <p:cNvGrpSpPr/>
          <p:nvPr/>
        </p:nvGrpSpPr>
        <p:grpSpPr>
          <a:xfrm>
            <a:off x="8639961" y="787183"/>
            <a:ext cx="2041464" cy="2050615"/>
            <a:chOff x="3165" y="0"/>
            <a:chExt cx="998653" cy="1003129"/>
          </a:xfrm>
        </p:grpSpPr>
        <p:sp>
          <p:nvSpPr>
            <p:cNvPr id="782" name="Google Shape;782;p55"/>
            <p:cNvSpPr/>
            <p:nvPr/>
          </p:nvSpPr>
          <p:spPr>
            <a:xfrm>
              <a:off x="3165" y="0"/>
              <a:ext cx="998653" cy="1003129"/>
            </a:xfrm>
            <a:custGeom>
              <a:rect b="b" l="l" r="r" t="t"/>
              <a:pathLst>
                <a:path extrusionOk="0" h="1003129" w="998653">
                  <a:moveTo>
                    <a:pt x="499326" y="0"/>
                  </a:moveTo>
                  <a:cubicBezTo>
                    <a:pt x="775457" y="1235"/>
                    <a:pt x="998653" y="225431"/>
                    <a:pt x="998653" y="501565"/>
                  </a:cubicBezTo>
                  <a:cubicBezTo>
                    <a:pt x="998653" y="777698"/>
                    <a:pt x="775457" y="1001894"/>
                    <a:pt x="499326" y="1003129"/>
                  </a:cubicBezTo>
                  <a:cubicBezTo>
                    <a:pt x="223195" y="1001894"/>
                    <a:pt x="0" y="777698"/>
                    <a:pt x="0" y="501565"/>
                  </a:cubicBezTo>
                  <a:cubicBezTo>
                    <a:pt x="0" y="225431"/>
                    <a:pt x="223195" y="1235"/>
                    <a:pt x="49932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55"/>
            <p:cNvSpPr txBox="1"/>
            <p:nvPr/>
          </p:nvSpPr>
          <p:spPr>
            <a:xfrm>
              <a:off x="98877" y="175464"/>
              <a:ext cx="807223" cy="669925"/>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lang="en-US" sz="6000">
                  <a:solidFill>
                    <a:srgbClr val="EDECEC"/>
                  </a:solidFill>
                  <a:latin typeface="Francois One"/>
                  <a:ea typeface="Francois One"/>
                  <a:cs typeface="Francois One"/>
                  <a:sym typeface="Francois One"/>
                </a:rPr>
                <a:t>68</a:t>
              </a:r>
              <a:r>
                <a:rPr lang="en-US" sz="6000">
                  <a:solidFill>
                    <a:srgbClr val="EDECEC"/>
                  </a:solidFill>
                  <a:latin typeface="Francois One"/>
                  <a:ea typeface="Francois One"/>
                  <a:cs typeface="Francois One"/>
                  <a:sym typeface="Francois One"/>
                </a:rPr>
                <a:t>%</a:t>
              </a:r>
              <a:endParaRPr/>
            </a:p>
          </p:txBody>
        </p:sp>
      </p:grpSp>
      <p:grpSp>
        <p:nvGrpSpPr>
          <p:cNvPr id="784" name="Google Shape;784;p55"/>
          <p:cNvGrpSpPr/>
          <p:nvPr/>
        </p:nvGrpSpPr>
        <p:grpSpPr>
          <a:xfrm>
            <a:off x="8639961" y="4118193"/>
            <a:ext cx="2041464" cy="2050615"/>
            <a:chOff x="3165" y="0"/>
            <a:chExt cx="998653" cy="1003129"/>
          </a:xfrm>
        </p:grpSpPr>
        <p:sp>
          <p:nvSpPr>
            <p:cNvPr id="785" name="Google Shape;785;p55"/>
            <p:cNvSpPr/>
            <p:nvPr/>
          </p:nvSpPr>
          <p:spPr>
            <a:xfrm>
              <a:off x="3165" y="0"/>
              <a:ext cx="998653" cy="1003129"/>
            </a:xfrm>
            <a:custGeom>
              <a:rect b="b" l="l" r="r" t="t"/>
              <a:pathLst>
                <a:path extrusionOk="0" h="1003129" w="998653">
                  <a:moveTo>
                    <a:pt x="499326" y="0"/>
                  </a:moveTo>
                  <a:cubicBezTo>
                    <a:pt x="775457" y="1235"/>
                    <a:pt x="998653" y="225431"/>
                    <a:pt x="998653" y="501565"/>
                  </a:cubicBezTo>
                  <a:cubicBezTo>
                    <a:pt x="998653" y="777698"/>
                    <a:pt x="775457" y="1001894"/>
                    <a:pt x="499326" y="1003129"/>
                  </a:cubicBezTo>
                  <a:cubicBezTo>
                    <a:pt x="223195" y="1001894"/>
                    <a:pt x="0" y="777698"/>
                    <a:pt x="0" y="501565"/>
                  </a:cubicBezTo>
                  <a:cubicBezTo>
                    <a:pt x="0" y="225431"/>
                    <a:pt x="223195" y="1235"/>
                    <a:pt x="49932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55"/>
            <p:cNvSpPr txBox="1"/>
            <p:nvPr/>
          </p:nvSpPr>
          <p:spPr>
            <a:xfrm>
              <a:off x="98878" y="167097"/>
              <a:ext cx="807223" cy="669925"/>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lang="en-US" sz="6000">
                  <a:solidFill>
                    <a:srgbClr val="EDECEC"/>
                  </a:solidFill>
                  <a:latin typeface="Francois One"/>
                  <a:ea typeface="Francois One"/>
                  <a:cs typeface="Francois One"/>
                  <a:sym typeface="Francois One"/>
                </a:rPr>
                <a:t>46</a:t>
              </a:r>
              <a:r>
                <a:rPr lang="en-US" sz="6000">
                  <a:solidFill>
                    <a:srgbClr val="EDECEC"/>
                  </a:solidFill>
                  <a:latin typeface="Francois One"/>
                  <a:ea typeface="Francois One"/>
                  <a:cs typeface="Francois One"/>
                  <a:sym typeface="Francois One"/>
                </a:rPr>
                <a:t>%</a:t>
              </a:r>
              <a:endParaRPr/>
            </a:p>
          </p:txBody>
        </p:sp>
      </p:grpSp>
      <p:grpSp>
        <p:nvGrpSpPr>
          <p:cNvPr id="787" name="Google Shape;787;p55"/>
          <p:cNvGrpSpPr/>
          <p:nvPr/>
        </p:nvGrpSpPr>
        <p:grpSpPr>
          <a:xfrm>
            <a:off x="8639961" y="7449202"/>
            <a:ext cx="2041464" cy="2050615"/>
            <a:chOff x="3165" y="0"/>
            <a:chExt cx="998653" cy="1003129"/>
          </a:xfrm>
        </p:grpSpPr>
        <p:sp>
          <p:nvSpPr>
            <p:cNvPr id="788" name="Google Shape;788;p55"/>
            <p:cNvSpPr/>
            <p:nvPr/>
          </p:nvSpPr>
          <p:spPr>
            <a:xfrm>
              <a:off x="3165" y="0"/>
              <a:ext cx="998653" cy="1003129"/>
            </a:xfrm>
            <a:custGeom>
              <a:rect b="b" l="l" r="r" t="t"/>
              <a:pathLst>
                <a:path extrusionOk="0" h="1003129" w="998653">
                  <a:moveTo>
                    <a:pt x="499326" y="0"/>
                  </a:moveTo>
                  <a:cubicBezTo>
                    <a:pt x="775457" y="1235"/>
                    <a:pt x="998653" y="225431"/>
                    <a:pt x="998653" y="501565"/>
                  </a:cubicBezTo>
                  <a:cubicBezTo>
                    <a:pt x="998653" y="777698"/>
                    <a:pt x="775457" y="1001894"/>
                    <a:pt x="499326" y="1003129"/>
                  </a:cubicBezTo>
                  <a:cubicBezTo>
                    <a:pt x="223195" y="1001894"/>
                    <a:pt x="0" y="777698"/>
                    <a:pt x="0" y="501565"/>
                  </a:cubicBezTo>
                  <a:cubicBezTo>
                    <a:pt x="0" y="225431"/>
                    <a:pt x="223195" y="1235"/>
                    <a:pt x="49932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55"/>
            <p:cNvSpPr txBox="1"/>
            <p:nvPr/>
          </p:nvSpPr>
          <p:spPr>
            <a:xfrm>
              <a:off x="98879" y="166602"/>
              <a:ext cx="807223" cy="669925"/>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lang="en-US" sz="6000">
                  <a:solidFill>
                    <a:srgbClr val="EDECEC"/>
                  </a:solidFill>
                  <a:latin typeface="Francois One"/>
                  <a:ea typeface="Francois One"/>
                  <a:cs typeface="Francois One"/>
                  <a:sym typeface="Francois One"/>
                </a:rPr>
                <a:t>1</a:t>
              </a:r>
              <a:r>
                <a:rPr lang="en-US" sz="6000">
                  <a:solidFill>
                    <a:srgbClr val="EDECEC"/>
                  </a:solidFill>
                  <a:latin typeface="Francois One"/>
                  <a:ea typeface="Francois One"/>
                  <a:cs typeface="Francois One"/>
                  <a:sym typeface="Francois One"/>
                </a:rPr>
                <a:t>%</a:t>
              </a:r>
              <a:endParaRPr/>
            </a:p>
          </p:txBody>
        </p:sp>
      </p:grpSp>
      <p:pic>
        <p:nvPicPr>
          <p:cNvPr id="790" name="Google Shape;790;p55"/>
          <p:cNvPicPr preferRelativeResize="0"/>
          <p:nvPr/>
        </p:nvPicPr>
        <p:blipFill>
          <a:blip r:embed="rId4">
            <a:alphaModFix/>
          </a:blip>
          <a:stretch>
            <a:fillRect/>
          </a:stretch>
        </p:blipFill>
        <p:spPr>
          <a:xfrm>
            <a:off x="12505050" y="7214625"/>
            <a:ext cx="4205376" cy="2519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8"/>
                                        </p:tgtEl>
                                        <p:attrNameLst>
                                          <p:attrName>style.visibility</p:attrName>
                                        </p:attrNameLst>
                                      </p:cBhvr>
                                      <p:to>
                                        <p:strVal val="visible"/>
                                      </p:to>
                                    </p:set>
                                    <p:animEffect filter="fade" transition="in">
                                      <p:cBhvr>
                                        <p:cTn dur="500"/>
                                        <p:tgtEl>
                                          <p:spTgt spid="768"/>
                                        </p:tgtEl>
                                      </p:cBhvr>
                                    </p:animEffect>
                                  </p:childTnLst>
                                </p:cTn>
                              </p:par>
                              <p:par>
                                <p:cTn fill="hold" nodeType="withEffect" presetClass="entr" presetID="10" presetSubtype="0">
                                  <p:stCondLst>
                                    <p:cond delay="0"/>
                                  </p:stCondLst>
                                  <p:childTnLst>
                                    <p:set>
                                      <p:cBhvr>
                                        <p:cTn dur="1" fill="hold">
                                          <p:stCondLst>
                                            <p:cond delay="0"/>
                                          </p:stCondLst>
                                        </p:cTn>
                                        <p:tgtEl>
                                          <p:spTgt spid="781"/>
                                        </p:tgtEl>
                                        <p:attrNameLst>
                                          <p:attrName>style.visibility</p:attrName>
                                        </p:attrNameLst>
                                      </p:cBhvr>
                                      <p:to>
                                        <p:strVal val="visible"/>
                                      </p:to>
                                    </p:set>
                                    <p:animEffect filter="fade" transition="in">
                                      <p:cBhvr>
                                        <p:cTn dur="500"/>
                                        <p:tgtEl>
                                          <p:spTgt spid="781"/>
                                        </p:tgtEl>
                                      </p:cBhvr>
                                    </p:animEffect>
                                  </p:childTnLst>
                                </p:cTn>
                              </p:par>
                              <p:par>
                                <p:cTn fill="hold" nodeType="withEffect" presetClass="entr" presetID="10" presetSubtype="0">
                                  <p:stCondLst>
                                    <p:cond delay="0"/>
                                  </p:stCondLst>
                                  <p:childTnLst>
                                    <p:set>
                                      <p:cBhvr>
                                        <p:cTn dur="1" fill="hold">
                                          <p:stCondLst>
                                            <p:cond delay="0"/>
                                          </p:stCondLst>
                                        </p:cTn>
                                        <p:tgtEl>
                                          <p:spTgt spid="772"/>
                                        </p:tgtEl>
                                        <p:attrNameLst>
                                          <p:attrName>style.visibility</p:attrName>
                                        </p:attrNameLst>
                                      </p:cBhvr>
                                      <p:to>
                                        <p:strVal val="visible"/>
                                      </p:to>
                                    </p:set>
                                    <p:animEffect filter="fade" transition="in">
                                      <p:cBhvr>
                                        <p:cTn dur="500"/>
                                        <p:tgtEl>
                                          <p:spTgt spid="772"/>
                                        </p:tgtEl>
                                      </p:cBhvr>
                                    </p:animEffect>
                                  </p:childTnLst>
                                </p:cTn>
                              </p:par>
                              <p:par>
                                <p:cTn fill="hold" nodeType="withEffect" presetClass="entr" presetID="10" presetSubtype="0">
                                  <p:stCondLst>
                                    <p:cond delay="0"/>
                                  </p:stCondLst>
                                  <p:childTnLst>
                                    <p:set>
                                      <p:cBhvr>
                                        <p:cTn dur="1" fill="hold">
                                          <p:stCondLst>
                                            <p:cond delay="0"/>
                                          </p:stCondLst>
                                        </p:cTn>
                                        <p:tgtEl>
                                          <p:spTgt spid="784"/>
                                        </p:tgtEl>
                                        <p:attrNameLst>
                                          <p:attrName>style.visibility</p:attrName>
                                        </p:attrNameLst>
                                      </p:cBhvr>
                                      <p:to>
                                        <p:strVal val="visible"/>
                                      </p:to>
                                    </p:set>
                                    <p:animEffect filter="fade" transition="in">
                                      <p:cBhvr>
                                        <p:cTn dur="500"/>
                                        <p:tgtEl>
                                          <p:spTgt spid="784"/>
                                        </p:tgtEl>
                                      </p:cBhvr>
                                    </p:animEffect>
                                  </p:childTnLst>
                                </p:cTn>
                              </p:par>
                              <p:par>
                                <p:cTn fill="hold" nodeType="withEffect" presetClass="entr" presetID="10" presetSubtype="0">
                                  <p:stCondLst>
                                    <p:cond delay="0"/>
                                  </p:stCondLst>
                                  <p:childTnLst>
                                    <p:set>
                                      <p:cBhvr>
                                        <p:cTn dur="1" fill="hold">
                                          <p:stCondLst>
                                            <p:cond delay="0"/>
                                          </p:stCondLst>
                                        </p:cTn>
                                        <p:tgtEl>
                                          <p:spTgt spid="776"/>
                                        </p:tgtEl>
                                        <p:attrNameLst>
                                          <p:attrName>style.visibility</p:attrName>
                                        </p:attrNameLst>
                                      </p:cBhvr>
                                      <p:to>
                                        <p:strVal val="visible"/>
                                      </p:to>
                                    </p:set>
                                    <p:animEffect filter="fade" transition="in">
                                      <p:cBhvr>
                                        <p:cTn dur="500"/>
                                        <p:tgtEl>
                                          <p:spTgt spid="776"/>
                                        </p:tgtEl>
                                      </p:cBhvr>
                                    </p:animEffect>
                                  </p:childTnLst>
                                </p:cTn>
                              </p:par>
                              <p:par>
                                <p:cTn fill="hold" nodeType="withEffect" presetClass="entr" presetID="10" presetSubtype="0">
                                  <p:stCondLst>
                                    <p:cond delay="0"/>
                                  </p:stCondLst>
                                  <p:childTnLst>
                                    <p:set>
                                      <p:cBhvr>
                                        <p:cTn dur="1" fill="hold">
                                          <p:stCondLst>
                                            <p:cond delay="0"/>
                                          </p:stCondLst>
                                        </p:cTn>
                                        <p:tgtEl>
                                          <p:spTgt spid="787"/>
                                        </p:tgtEl>
                                        <p:attrNameLst>
                                          <p:attrName>style.visibility</p:attrName>
                                        </p:attrNameLst>
                                      </p:cBhvr>
                                      <p:to>
                                        <p:strVal val="visible"/>
                                      </p:to>
                                    </p:set>
                                    <p:animEffect filter="fade" transition="in">
                                      <p:cBhvr>
                                        <p:cTn dur="500"/>
                                        <p:tgtEl>
                                          <p:spTgt spid="787"/>
                                        </p:tgtEl>
                                      </p:cBhvr>
                                    </p:animEffect>
                                  </p:childTnLst>
                                </p:cTn>
                              </p:par>
                              <p:par>
                                <p:cTn fill="hold" nodeType="withEffect" presetClass="entr" presetID="10" presetSubtype="0">
                                  <p:stCondLst>
                                    <p:cond delay="0"/>
                                  </p:stCondLst>
                                  <p:childTnLst>
                                    <p:set>
                                      <p:cBhvr>
                                        <p:cTn dur="1" fill="hold">
                                          <p:stCondLst>
                                            <p:cond delay="0"/>
                                          </p:stCondLst>
                                        </p:cTn>
                                        <p:tgtEl>
                                          <p:spTgt spid="780"/>
                                        </p:tgtEl>
                                        <p:attrNameLst>
                                          <p:attrName>style.visibility</p:attrName>
                                        </p:attrNameLst>
                                      </p:cBhvr>
                                      <p:to>
                                        <p:strVal val="visible"/>
                                      </p:to>
                                    </p:set>
                                    <p:animEffect filter="fade" transition="in">
                                      <p:cBhvr>
                                        <p:cTn dur="500"/>
                                        <p:tgtEl>
                                          <p:spTgt spid="7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0"/>
                                        </p:tgtEl>
                                        <p:attrNameLst>
                                          <p:attrName>style.visibility</p:attrName>
                                        </p:attrNameLst>
                                      </p:cBhvr>
                                      <p:to>
                                        <p:strVal val="visible"/>
                                      </p:to>
                                    </p:set>
                                    <p:animEffect filter="fade" transition="in">
                                      <p:cBhvr>
                                        <p:cTn dur="1000"/>
                                        <p:tgtEl>
                                          <p:spTgt spid="7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794" name="Shape 794"/>
        <p:cNvGrpSpPr/>
        <p:nvPr/>
      </p:nvGrpSpPr>
      <p:grpSpPr>
        <a:xfrm>
          <a:off x="0" y="0"/>
          <a:ext cx="0" cy="0"/>
          <a:chOff x="0" y="0"/>
          <a:chExt cx="0" cy="0"/>
        </a:xfrm>
      </p:grpSpPr>
      <p:pic>
        <p:nvPicPr>
          <p:cNvPr id="795" name="Google Shape;795;p56"/>
          <p:cNvPicPr preferRelativeResize="0"/>
          <p:nvPr/>
        </p:nvPicPr>
        <p:blipFill rotWithShape="1">
          <a:blip r:embed="rId3">
            <a:alphaModFix/>
          </a:blip>
          <a:srcRect b="0" l="0" r="0" t="0"/>
          <a:stretch/>
        </p:blipFill>
        <p:spPr>
          <a:xfrm rot="-161192">
            <a:off x="12095866" y="1610833"/>
            <a:ext cx="5017671" cy="4584897"/>
          </a:xfrm>
          <a:prstGeom prst="rect">
            <a:avLst/>
          </a:prstGeom>
          <a:noFill/>
          <a:ln>
            <a:noFill/>
          </a:ln>
        </p:spPr>
      </p:pic>
      <p:sp>
        <p:nvSpPr>
          <p:cNvPr id="796" name="Google Shape;796;p56"/>
          <p:cNvSpPr txBox="1"/>
          <p:nvPr/>
        </p:nvSpPr>
        <p:spPr>
          <a:xfrm>
            <a:off x="804609" y="1028700"/>
            <a:ext cx="103935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Reflexión</a:t>
            </a:r>
            <a:r>
              <a:rPr lang="en-US" sz="9000">
                <a:solidFill>
                  <a:srgbClr val="293D2F"/>
                </a:solidFill>
                <a:latin typeface="Francois One"/>
                <a:ea typeface="Francois One"/>
                <a:cs typeface="Francois One"/>
                <a:sym typeface="Francois One"/>
              </a:rPr>
              <a:t> sobre el proyecto</a:t>
            </a:r>
            <a:endParaRPr/>
          </a:p>
        </p:txBody>
      </p:sp>
      <p:grpSp>
        <p:nvGrpSpPr>
          <p:cNvPr id="797" name="Google Shape;797;p56"/>
          <p:cNvGrpSpPr/>
          <p:nvPr/>
        </p:nvGrpSpPr>
        <p:grpSpPr>
          <a:xfrm>
            <a:off x="-298849" y="4075991"/>
            <a:ext cx="16121135" cy="5137936"/>
            <a:chOff x="0" y="-38100"/>
            <a:chExt cx="7076493" cy="2255335"/>
          </a:xfrm>
        </p:grpSpPr>
        <p:sp>
          <p:nvSpPr>
            <p:cNvPr id="798" name="Google Shape;798;p56"/>
            <p:cNvSpPr/>
            <p:nvPr/>
          </p:nvSpPr>
          <p:spPr>
            <a:xfrm>
              <a:off x="0" y="0"/>
              <a:ext cx="7076493" cy="2217235"/>
            </a:xfrm>
            <a:custGeom>
              <a:rect b="b" l="l" r="r" t="t"/>
              <a:pathLst>
                <a:path extrusionOk="0" h="2217235" w="7076493">
                  <a:moveTo>
                    <a:pt x="21611" y="0"/>
                  </a:moveTo>
                  <a:lnTo>
                    <a:pt x="7054883" y="0"/>
                  </a:lnTo>
                  <a:cubicBezTo>
                    <a:pt x="7066817" y="0"/>
                    <a:pt x="7076493" y="9675"/>
                    <a:pt x="7076493" y="21611"/>
                  </a:cubicBezTo>
                  <a:lnTo>
                    <a:pt x="7076493" y="2195625"/>
                  </a:lnTo>
                  <a:cubicBezTo>
                    <a:pt x="7076493" y="2207560"/>
                    <a:pt x="7066817" y="2217235"/>
                    <a:pt x="7054883" y="2217235"/>
                  </a:cubicBezTo>
                  <a:lnTo>
                    <a:pt x="21611" y="2217235"/>
                  </a:lnTo>
                  <a:cubicBezTo>
                    <a:pt x="9675" y="2217235"/>
                    <a:pt x="0" y="2207560"/>
                    <a:pt x="0" y="2195625"/>
                  </a:cubicBezTo>
                  <a:lnTo>
                    <a:pt x="0" y="21611"/>
                  </a:lnTo>
                  <a:cubicBezTo>
                    <a:pt x="0" y="9675"/>
                    <a:pt x="9675" y="0"/>
                    <a:pt x="21611"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56"/>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sz="1800">
                <a:solidFill>
                  <a:schemeClr val="dk1"/>
                </a:solidFill>
                <a:latin typeface="Calibri"/>
                <a:ea typeface="Calibri"/>
                <a:cs typeface="Calibri"/>
                <a:sym typeface="Calibri"/>
              </a:endParaRPr>
            </a:p>
          </p:txBody>
        </p:sp>
      </p:grpSp>
      <p:sp>
        <p:nvSpPr>
          <p:cNvPr id="800" name="Google Shape;800;p56"/>
          <p:cNvSpPr txBox="1"/>
          <p:nvPr/>
        </p:nvSpPr>
        <p:spPr>
          <a:xfrm>
            <a:off x="804609" y="4708407"/>
            <a:ext cx="11678400" cy="5388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lang="en-US" sz="3500">
                <a:solidFill>
                  <a:srgbClr val="293D2F"/>
                </a:solidFill>
                <a:latin typeface="Lato"/>
                <a:ea typeface="Lato"/>
                <a:cs typeface="Lato"/>
                <a:sym typeface="Lato"/>
              </a:rPr>
              <a:t>Para este trabajo se ha adquirido conocimientos en:</a:t>
            </a:r>
            <a:endParaRPr/>
          </a:p>
        </p:txBody>
      </p:sp>
      <p:sp>
        <p:nvSpPr>
          <p:cNvPr id="801" name="Google Shape;801;p56"/>
          <p:cNvSpPr txBox="1"/>
          <p:nvPr/>
        </p:nvSpPr>
        <p:spPr>
          <a:xfrm>
            <a:off x="804609" y="5726252"/>
            <a:ext cx="10083000" cy="1461900"/>
          </a:xfrm>
          <a:prstGeom prst="rect">
            <a:avLst/>
          </a:prstGeom>
          <a:noFill/>
          <a:ln>
            <a:noFill/>
          </a:ln>
        </p:spPr>
        <p:txBody>
          <a:bodyPr anchorCtr="0" anchor="t" bIns="0" lIns="0" spcFirstLastPara="1" rIns="0" wrap="square" tIns="0">
            <a:spAutoFit/>
          </a:bodyPr>
          <a:lstStyle/>
          <a:p>
            <a:pPr indent="-269875" lvl="1" marL="539748" marR="0" rtl="0" algn="just">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Frameworks.</a:t>
            </a:r>
            <a:endParaRPr/>
          </a:p>
          <a:p>
            <a:pPr indent="-269874" lvl="1" marL="539749" marR="0" rtl="0" algn="just">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Creación e integración back con el front (full stack).</a:t>
            </a:r>
            <a:endParaRPr/>
          </a:p>
          <a:p>
            <a:pPr indent="-269875" lvl="1" marL="539750" marR="0" rtl="0" algn="just">
              <a:lnSpc>
                <a:spcPct val="140000"/>
              </a:lnSpc>
              <a:spcBef>
                <a:spcPts val="0"/>
              </a:spcBef>
              <a:spcAft>
                <a:spcPts val="0"/>
              </a:spcAft>
              <a:buClr>
                <a:srgbClr val="293D2F"/>
              </a:buClr>
              <a:buSzPts val="2500"/>
              <a:buFont typeface="Arial"/>
              <a:buChar char="•"/>
            </a:pPr>
            <a:r>
              <a:rPr lang="en-US" sz="2500">
                <a:solidFill>
                  <a:srgbClr val="293D2F"/>
                </a:solidFill>
                <a:latin typeface="Lato"/>
                <a:ea typeface="Lato"/>
                <a:cs typeface="Lato"/>
                <a:sym typeface="Lato"/>
              </a:rPr>
              <a:t>Prácticas que se usan </a:t>
            </a:r>
            <a:r>
              <a:rPr lang="en-US" sz="2500">
                <a:solidFill>
                  <a:srgbClr val="293D2F"/>
                </a:solidFill>
                <a:latin typeface="Lato"/>
                <a:ea typeface="Lato"/>
                <a:cs typeface="Lato"/>
                <a:sym typeface="Lato"/>
              </a:rPr>
              <a:t>día</a:t>
            </a:r>
            <a:r>
              <a:rPr lang="en-US" sz="2500">
                <a:solidFill>
                  <a:srgbClr val="293D2F"/>
                </a:solidFill>
                <a:latin typeface="Lato"/>
                <a:ea typeface="Lato"/>
                <a:cs typeface="Lato"/>
                <a:sym typeface="Lato"/>
              </a:rPr>
              <a:t> a </a:t>
            </a:r>
            <a:r>
              <a:rPr lang="en-US" sz="2500">
                <a:solidFill>
                  <a:srgbClr val="293D2F"/>
                </a:solidFill>
                <a:latin typeface="Lato"/>
                <a:ea typeface="Lato"/>
                <a:cs typeface="Lato"/>
                <a:sym typeface="Lato"/>
              </a:rPr>
              <a:t>día</a:t>
            </a:r>
            <a:r>
              <a:rPr lang="en-US" sz="2500">
                <a:solidFill>
                  <a:srgbClr val="293D2F"/>
                </a:solidFill>
                <a:latin typeface="Lato"/>
                <a:ea typeface="Lato"/>
                <a:cs typeface="Lato"/>
                <a:sym typeface="Lato"/>
              </a:rPr>
              <a:t> en las empresas.</a:t>
            </a:r>
            <a:endParaRPr/>
          </a:p>
        </p:txBody>
      </p:sp>
      <p:pic>
        <p:nvPicPr>
          <p:cNvPr id="802" name="Google Shape;802;p56"/>
          <p:cNvPicPr preferRelativeResize="0"/>
          <p:nvPr/>
        </p:nvPicPr>
        <p:blipFill rotWithShape="1">
          <a:blip r:embed="rId3">
            <a:alphaModFix/>
          </a:blip>
          <a:srcRect b="0" l="0" r="0" t="0"/>
          <a:stretch/>
        </p:blipFill>
        <p:spPr>
          <a:xfrm rot="-1963061">
            <a:off x="11318695" y="5472768"/>
            <a:ext cx="8188586" cy="74823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6"/>
                                        </p:tgtEl>
                                        <p:attrNameLst>
                                          <p:attrName>style.visibility</p:attrName>
                                        </p:attrNameLst>
                                      </p:cBhvr>
                                      <p:to>
                                        <p:strVal val="visible"/>
                                      </p:to>
                                    </p:set>
                                    <p:animEffect filter="fade" transition="in">
                                      <p:cBhvr>
                                        <p:cTn dur="500"/>
                                        <p:tgtEl>
                                          <p:spTgt spid="796"/>
                                        </p:tgtEl>
                                      </p:cBhvr>
                                    </p:animEffect>
                                  </p:childTnLst>
                                </p:cTn>
                              </p:par>
                              <p:par>
                                <p:cTn fill="hold" nodeType="withEffect" presetClass="entr" presetID="10" presetSubtype="0">
                                  <p:stCondLst>
                                    <p:cond delay="0"/>
                                  </p:stCondLst>
                                  <p:childTnLst>
                                    <p:set>
                                      <p:cBhvr>
                                        <p:cTn dur="1" fill="hold">
                                          <p:stCondLst>
                                            <p:cond delay="0"/>
                                          </p:stCondLst>
                                        </p:cTn>
                                        <p:tgtEl>
                                          <p:spTgt spid="800"/>
                                        </p:tgtEl>
                                        <p:attrNameLst>
                                          <p:attrName>style.visibility</p:attrName>
                                        </p:attrNameLst>
                                      </p:cBhvr>
                                      <p:to>
                                        <p:strVal val="visible"/>
                                      </p:to>
                                    </p:set>
                                    <p:animEffect filter="fade" transition="in">
                                      <p:cBhvr>
                                        <p:cTn dur="500"/>
                                        <p:tgtEl>
                                          <p:spTgt spid="800"/>
                                        </p:tgtEl>
                                      </p:cBhvr>
                                    </p:animEffect>
                                  </p:childTnLst>
                                </p:cTn>
                              </p:par>
                              <p:par>
                                <p:cTn fill="hold" nodeType="withEffect" presetClass="entr" presetID="10" presetSubtype="0">
                                  <p:stCondLst>
                                    <p:cond delay="0"/>
                                  </p:stCondLst>
                                  <p:childTnLst>
                                    <p:set>
                                      <p:cBhvr>
                                        <p:cTn dur="1" fill="hold">
                                          <p:stCondLst>
                                            <p:cond delay="0"/>
                                          </p:stCondLst>
                                        </p:cTn>
                                        <p:tgtEl>
                                          <p:spTgt spid="801"/>
                                        </p:tgtEl>
                                        <p:attrNameLst>
                                          <p:attrName>style.visibility</p:attrName>
                                        </p:attrNameLst>
                                      </p:cBhvr>
                                      <p:to>
                                        <p:strVal val="visible"/>
                                      </p:to>
                                    </p:set>
                                    <p:animEffect filter="fade" transition="in">
                                      <p:cBhvr>
                                        <p:cTn dur="500"/>
                                        <p:tgtEl>
                                          <p:spTgt spid="8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6" name="Shape 806"/>
        <p:cNvGrpSpPr/>
        <p:nvPr/>
      </p:nvGrpSpPr>
      <p:grpSpPr>
        <a:xfrm>
          <a:off x="0" y="0"/>
          <a:ext cx="0" cy="0"/>
          <a:chOff x="0" y="0"/>
          <a:chExt cx="0" cy="0"/>
        </a:xfrm>
      </p:grpSpPr>
      <p:pic>
        <p:nvPicPr>
          <p:cNvPr id="807" name="Google Shape;807;p57"/>
          <p:cNvPicPr preferRelativeResize="0"/>
          <p:nvPr/>
        </p:nvPicPr>
        <p:blipFill rotWithShape="1">
          <a:blip r:embed="rId3">
            <a:alphaModFix/>
          </a:blip>
          <a:srcRect b="23995" l="13335" r="10209" t="0"/>
          <a:stretch/>
        </p:blipFill>
        <p:spPr>
          <a:xfrm>
            <a:off x="0" y="0"/>
            <a:ext cx="18288000" cy="10287000"/>
          </a:xfrm>
          <a:prstGeom prst="rect">
            <a:avLst/>
          </a:prstGeom>
          <a:noFill/>
          <a:ln>
            <a:noFill/>
          </a:ln>
        </p:spPr>
      </p:pic>
      <p:sp>
        <p:nvSpPr>
          <p:cNvPr id="808" name="Google Shape;808;p57"/>
          <p:cNvSpPr txBox="1"/>
          <p:nvPr/>
        </p:nvSpPr>
        <p:spPr>
          <a:xfrm>
            <a:off x="2106618" y="2253213"/>
            <a:ext cx="14074800" cy="1385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9000">
                <a:solidFill>
                  <a:srgbClr val="336430"/>
                </a:solidFill>
                <a:latin typeface="Lato"/>
                <a:ea typeface="Lato"/>
                <a:cs typeface="Lato"/>
                <a:sym typeface="Lato"/>
              </a:rPr>
              <a:t>¡Gracias por su atención!</a:t>
            </a:r>
            <a:endParaRPr/>
          </a:p>
        </p:txBody>
      </p:sp>
      <p:sp>
        <p:nvSpPr>
          <p:cNvPr id="809" name="Google Shape;809;p57"/>
          <p:cNvSpPr txBox="1"/>
          <p:nvPr/>
        </p:nvSpPr>
        <p:spPr>
          <a:xfrm>
            <a:off x="2741543" y="4654332"/>
            <a:ext cx="12804900" cy="554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3600">
                <a:solidFill>
                  <a:srgbClr val="293D2F"/>
                </a:solidFill>
                <a:latin typeface="Lato"/>
                <a:ea typeface="Lato"/>
                <a:cs typeface="Lato"/>
                <a:sym typeface="Lato"/>
              </a:rPr>
              <a:t>¿Preguntas?</a:t>
            </a:r>
            <a:endParaRPr/>
          </a:p>
        </p:txBody>
      </p:sp>
      <p:pic>
        <p:nvPicPr>
          <p:cNvPr id="810" name="Google Shape;810;p57"/>
          <p:cNvPicPr preferRelativeResize="0"/>
          <p:nvPr/>
        </p:nvPicPr>
        <p:blipFill rotWithShape="1">
          <a:blip r:embed="rId4">
            <a:alphaModFix amt="60000"/>
          </a:blip>
          <a:srcRect b="0" l="0" r="0" t="0"/>
          <a:stretch/>
        </p:blipFill>
        <p:spPr>
          <a:xfrm rot="855886">
            <a:off x="-1171278" y="-109537"/>
            <a:ext cx="3665462" cy="3349316"/>
          </a:xfrm>
          <a:prstGeom prst="rect">
            <a:avLst/>
          </a:prstGeom>
          <a:noFill/>
          <a:ln>
            <a:noFill/>
          </a:ln>
        </p:spPr>
      </p:pic>
      <p:pic>
        <p:nvPicPr>
          <p:cNvPr id="811" name="Google Shape;811;p57"/>
          <p:cNvPicPr preferRelativeResize="0"/>
          <p:nvPr/>
        </p:nvPicPr>
        <p:blipFill rotWithShape="1">
          <a:blip r:embed="rId4">
            <a:alphaModFix amt="60000"/>
          </a:blip>
          <a:srcRect b="0" l="0" r="0" t="0"/>
          <a:stretch/>
        </p:blipFill>
        <p:spPr>
          <a:xfrm rot="-1536971">
            <a:off x="13976750" y="4842063"/>
            <a:ext cx="7425678" cy="678521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8"/>
                                        </p:tgtEl>
                                        <p:attrNameLst>
                                          <p:attrName>style.visibility</p:attrName>
                                        </p:attrNameLst>
                                      </p:cBhvr>
                                      <p:to>
                                        <p:strVal val="visible"/>
                                      </p:to>
                                    </p:set>
                                    <p:animEffect filter="fade" transition="in">
                                      <p:cBhvr>
                                        <p:cTn dur="500"/>
                                        <p:tgtEl>
                                          <p:spTgt spid="808"/>
                                        </p:tgtEl>
                                      </p:cBhvr>
                                    </p:animEffect>
                                  </p:childTnLst>
                                </p:cTn>
                              </p:par>
                              <p:par>
                                <p:cTn fill="hold" nodeType="withEffect" presetClass="entr" presetID="10" presetSubtype="0">
                                  <p:stCondLst>
                                    <p:cond delay="0"/>
                                  </p:stCondLst>
                                  <p:childTnLst>
                                    <p:set>
                                      <p:cBhvr>
                                        <p:cTn dur="1" fill="hold">
                                          <p:stCondLst>
                                            <p:cond delay="0"/>
                                          </p:stCondLst>
                                        </p:cTn>
                                        <p:tgtEl>
                                          <p:spTgt spid="809"/>
                                        </p:tgtEl>
                                        <p:attrNameLst>
                                          <p:attrName>style.visibility</p:attrName>
                                        </p:attrNameLst>
                                      </p:cBhvr>
                                      <p:to>
                                        <p:strVal val="visible"/>
                                      </p:to>
                                    </p:set>
                                    <p:animEffect filter="fade" transition="in">
                                      <p:cBhvr>
                                        <p:cTn dur="500"/>
                                        <p:tgtEl>
                                          <p:spTgt spid="8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150" name="Shape 150"/>
        <p:cNvGrpSpPr/>
        <p:nvPr/>
      </p:nvGrpSpPr>
      <p:grpSpPr>
        <a:xfrm>
          <a:off x="0" y="0"/>
          <a:ext cx="0" cy="0"/>
          <a:chOff x="0" y="0"/>
          <a:chExt cx="0" cy="0"/>
        </a:xfrm>
      </p:grpSpPr>
      <p:pic>
        <p:nvPicPr>
          <p:cNvPr id="151" name="Google Shape;151;p17"/>
          <p:cNvPicPr preferRelativeResize="0"/>
          <p:nvPr/>
        </p:nvPicPr>
        <p:blipFill rotWithShape="1">
          <a:blip r:embed="rId3">
            <a:alphaModFix amt="19999"/>
          </a:blip>
          <a:srcRect b="0" l="0" r="0" t="0"/>
          <a:stretch/>
        </p:blipFill>
        <p:spPr>
          <a:xfrm>
            <a:off x="-1958665" y="4056565"/>
            <a:ext cx="9006401" cy="8229599"/>
          </a:xfrm>
          <a:prstGeom prst="rect">
            <a:avLst/>
          </a:prstGeom>
          <a:noFill/>
          <a:ln>
            <a:noFill/>
          </a:ln>
        </p:spPr>
      </p:pic>
      <p:sp>
        <p:nvSpPr>
          <p:cNvPr id="152" name="Google Shape;152;p17"/>
          <p:cNvSpPr/>
          <p:nvPr/>
        </p:nvSpPr>
        <p:spPr>
          <a:xfrm>
            <a:off x="11430000" y="0"/>
            <a:ext cx="6858000" cy="10287000"/>
          </a:xfrm>
          <a:custGeom>
            <a:rect b="b" l="l" r="r" t="t"/>
            <a:pathLst>
              <a:path extrusionOk="0" h="9525000" w="6350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rotWithShape="1">
            <a:blip r:embed="rId4">
              <a:alphaModFix/>
            </a:blip>
            <a:stretch>
              <a:fillRect b="0" l="-62460" r="-6246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3" name="Google Shape;153;p17"/>
          <p:cNvGrpSpPr/>
          <p:nvPr/>
        </p:nvGrpSpPr>
        <p:grpSpPr>
          <a:xfrm>
            <a:off x="8471029" y="597897"/>
            <a:ext cx="7315200" cy="4423933"/>
            <a:chOff x="0" y="-115729"/>
            <a:chExt cx="9753600" cy="5898577"/>
          </a:xfrm>
        </p:grpSpPr>
        <p:grpSp>
          <p:nvGrpSpPr>
            <p:cNvPr id="154" name="Google Shape;154;p17"/>
            <p:cNvGrpSpPr/>
            <p:nvPr/>
          </p:nvGrpSpPr>
          <p:grpSpPr>
            <a:xfrm>
              <a:off x="0" y="-115729"/>
              <a:ext cx="9753600" cy="5898577"/>
              <a:chOff x="0" y="-38100"/>
              <a:chExt cx="3211062" cy="1941918"/>
            </a:xfrm>
          </p:grpSpPr>
          <p:sp>
            <p:nvSpPr>
              <p:cNvPr id="155" name="Google Shape;155;p17"/>
              <p:cNvSpPr/>
              <p:nvPr/>
            </p:nvSpPr>
            <p:spPr>
              <a:xfrm>
                <a:off x="0" y="0"/>
                <a:ext cx="3211062" cy="1903818"/>
              </a:xfrm>
              <a:custGeom>
                <a:rect b="b" l="l" r="r" t="t"/>
                <a:pathLst>
                  <a:path extrusionOk="0" h="1903818" w="3211062">
                    <a:moveTo>
                      <a:pt x="62442" y="0"/>
                    </a:moveTo>
                    <a:lnTo>
                      <a:pt x="3148620" y="0"/>
                    </a:lnTo>
                    <a:cubicBezTo>
                      <a:pt x="3165181" y="0"/>
                      <a:pt x="3181063" y="6579"/>
                      <a:pt x="3192773" y="18289"/>
                    </a:cubicBezTo>
                    <a:cubicBezTo>
                      <a:pt x="3204483" y="29999"/>
                      <a:pt x="3211062" y="45881"/>
                      <a:pt x="3211062" y="62442"/>
                    </a:cubicBezTo>
                    <a:lnTo>
                      <a:pt x="3211062" y="1841377"/>
                    </a:lnTo>
                    <a:cubicBezTo>
                      <a:pt x="3211062" y="1875862"/>
                      <a:pt x="3183106" y="1903818"/>
                      <a:pt x="3148620" y="1903818"/>
                    </a:cubicBezTo>
                    <a:lnTo>
                      <a:pt x="62442" y="1903818"/>
                    </a:lnTo>
                    <a:cubicBezTo>
                      <a:pt x="27956" y="1903818"/>
                      <a:pt x="0" y="1875862"/>
                      <a:pt x="0" y="1841377"/>
                    </a:cubicBezTo>
                    <a:lnTo>
                      <a:pt x="0" y="62442"/>
                    </a:lnTo>
                    <a:cubicBezTo>
                      <a:pt x="0" y="27956"/>
                      <a:pt x="27956" y="0"/>
                      <a:pt x="6244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7"/>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7" name="Google Shape;157;p17"/>
            <p:cNvSpPr txBox="1"/>
            <p:nvPr/>
          </p:nvSpPr>
          <p:spPr>
            <a:xfrm>
              <a:off x="2639674" y="135963"/>
              <a:ext cx="6112200" cy="92340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1" lang="en-US" sz="4500">
                  <a:solidFill>
                    <a:srgbClr val="293D2F"/>
                  </a:solidFill>
                  <a:latin typeface="Lato"/>
                  <a:ea typeface="Lato"/>
                  <a:cs typeface="Lato"/>
                  <a:sym typeface="Lato"/>
                </a:rPr>
                <a:t>¿Qué es?</a:t>
              </a:r>
              <a:r>
                <a:rPr b="1" i="0" lang="en-US" sz="4500" u="none" cap="none" strike="noStrike">
                  <a:solidFill>
                    <a:srgbClr val="293D2F"/>
                  </a:solidFill>
                  <a:latin typeface="Lato"/>
                  <a:ea typeface="Lato"/>
                  <a:cs typeface="Lato"/>
                  <a:sym typeface="Lato"/>
                </a:rPr>
                <a:t> </a:t>
              </a:r>
              <a:endParaRPr/>
            </a:p>
          </p:txBody>
        </p:sp>
        <p:sp>
          <p:nvSpPr>
            <p:cNvPr id="158" name="Google Shape;158;p17"/>
            <p:cNvSpPr txBox="1"/>
            <p:nvPr/>
          </p:nvSpPr>
          <p:spPr>
            <a:xfrm>
              <a:off x="400945" y="1209808"/>
              <a:ext cx="8951700" cy="42570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1700"/>
                <a:t>una comercializadora que, desde la Universidad Nacional de La Plata, y en </a:t>
              </a:r>
              <a:r>
                <a:rPr b="1" lang="en-US" sz="1700"/>
                <a:t>Red con organizaciones</a:t>
              </a:r>
              <a:r>
                <a:rPr lang="en-US" sz="1700"/>
                <a:t> sociales, comunitarias, políticas y culturales, busca generar </a:t>
              </a:r>
              <a:r>
                <a:rPr b="1" lang="en-US" sz="1700"/>
                <a:t>nuevos circuitos comerciales cortos para la economía social y solidaria</a:t>
              </a:r>
              <a:r>
                <a:rPr lang="en-US" sz="1700"/>
                <a:t>, que promocionen un compre de proximidad de alimentos y otros bienes elaborados artesanalmente por cooperativas, agricultores familiares y pequeños productores de la economía popular, en pos de facilitar el acceso a los productos de este sector, intermediando solidariamente entre el consumo y la producción local.</a:t>
              </a:r>
              <a:endParaRPr sz="1700"/>
            </a:p>
          </p:txBody>
        </p:sp>
      </p:grpSp>
      <p:grpSp>
        <p:nvGrpSpPr>
          <p:cNvPr id="159" name="Google Shape;159;p17"/>
          <p:cNvGrpSpPr/>
          <p:nvPr/>
        </p:nvGrpSpPr>
        <p:grpSpPr>
          <a:xfrm>
            <a:off x="8471029" y="5307383"/>
            <a:ext cx="7315200" cy="4294923"/>
            <a:chOff x="0" y="-115729"/>
            <a:chExt cx="9753600" cy="5726563"/>
          </a:xfrm>
        </p:grpSpPr>
        <p:grpSp>
          <p:nvGrpSpPr>
            <p:cNvPr id="160" name="Google Shape;160;p17"/>
            <p:cNvGrpSpPr/>
            <p:nvPr/>
          </p:nvGrpSpPr>
          <p:grpSpPr>
            <a:xfrm>
              <a:off x="0" y="-115729"/>
              <a:ext cx="9753600" cy="5726563"/>
              <a:chOff x="0" y="-38100"/>
              <a:chExt cx="3211062" cy="1885288"/>
            </a:xfrm>
          </p:grpSpPr>
          <p:sp>
            <p:nvSpPr>
              <p:cNvPr id="161" name="Google Shape;161;p17"/>
              <p:cNvSpPr/>
              <p:nvPr/>
            </p:nvSpPr>
            <p:spPr>
              <a:xfrm>
                <a:off x="0" y="0"/>
                <a:ext cx="3211062" cy="1847188"/>
              </a:xfrm>
              <a:custGeom>
                <a:rect b="b" l="l" r="r" t="t"/>
                <a:pathLst>
                  <a:path extrusionOk="0" h="1847188" w="3211062">
                    <a:moveTo>
                      <a:pt x="62442" y="0"/>
                    </a:moveTo>
                    <a:lnTo>
                      <a:pt x="3148620" y="0"/>
                    </a:lnTo>
                    <a:cubicBezTo>
                      <a:pt x="3165181" y="0"/>
                      <a:pt x="3181063" y="6579"/>
                      <a:pt x="3192773" y="18289"/>
                    </a:cubicBezTo>
                    <a:cubicBezTo>
                      <a:pt x="3204483" y="29999"/>
                      <a:pt x="3211062" y="45881"/>
                      <a:pt x="3211062" y="62442"/>
                    </a:cubicBezTo>
                    <a:lnTo>
                      <a:pt x="3211062" y="1784746"/>
                    </a:lnTo>
                    <a:cubicBezTo>
                      <a:pt x="3211062" y="1819232"/>
                      <a:pt x="3183106" y="1847188"/>
                      <a:pt x="3148620" y="1847188"/>
                    </a:cubicBezTo>
                    <a:lnTo>
                      <a:pt x="62442" y="1847188"/>
                    </a:lnTo>
                    <a:cubicBezTo>
                      <a:pt x="27956" y="1847188"/>
                      <a:pt x="0" y="1819232"/>
                      <a:pt x="0" y="1784746"/>
                    </a:cubicBezTo>
                    <a:lnTo>
                      <a:pt x="0" y="62442"/>
                    </a:lnTo>
                    <a:cubicBezTo>
                      <a:pt x="0" y="27956"/>
                      <a:pt x="27956" y="0"/>
                      <a:pt x="62442"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7"/>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3" name="Google Shape;163;p17"/>
            <p:cNvSpPr txBox="1"/>
            <p:nvPr/>
          </p:nvSpPr>
          <p:spPr>
            <a:xfrm>
              <a:off x="2689791" y="355945"/>
              <a:ext cx="6112200" cy="92340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1" lang="en-US" sz="4500">
                  <a:solidFill>
                    <a:srgbClr val="293D2F"/>
                  </a:solidFill>
                  <a:latin typeface="Lato"/>
                  <a:ea typeface="Lato"/>
                  <a:cs typeface="Lato"/>
                  <a:sym typeface="Lato"/>
                </a:rPr>
                <a:t>¿Para quiénes?</a:t>
              </a:r>
              <a:endParaRPr/>
            </a:p>
          </p:txBody>
        </p:sp>
        <p:sp>
          <p:nvSpPr>
            <p:cNvPr id="164" name="Google Shape;164;p17"/>
            <p:cNvSpPr txBox="1"/>
            <p:nvPr/>
          </p:nvSpPr>
          <p:spPr>
            <a:xfrm>
              <a:off x="445395" y="1656627"/>
              <a:ext cx="8876400" cy="33852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lang="en-US" sz="2499">
                  <a:solidFill>
                    <a:srgbClr val="293D2F"/>
                  </a:solidFill>
                  <a:latin typeface="Lato"/>
                  <a:ea typeface="Lato"/>
                  <a:cs typeface="Lato"/>
                  <a:sym typeface="Lato"/>
                </a:rPr>
                <a:t>Productores familiares de organizaciones que integren la red de ferias y mercados de la UNLP Manos de La Tierra, Mercado Popular 'La Veredita ' , Paseo de Productores de ABASTO y Comercializadora La Justa.</a:t>
              </a:r>
              <a:endParaRPr/>
            </a:p>
          </p:txBody>
        </p:sp>
      </p:grpSp>
      <p:pic>
        <p:nvPicPr>
          <p:cNvPr id="165" name="Google Shape;165;p17"/>
          <p:cNvPicPr preferRelativeResize="0"/>
          <p:nvPr/>
        </p:nvPicPr>
        <p:blipFill>
          <a:blip r:embed="rId5">
            <a:alphaModFix/>
          </a:blip>
          <a:stretch>
            <a:fillRect/>
          </a:stretch>
        </p:blipFill>
        <p:spPr>
          <a:xfrm>
            <a:off x="731150" y="165375"/>
            <a:ext cx="4294926" cy="42949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500"/>
                                        <p:tgtEl>
                                          <p:spTgt spid="153"/>
                                        </p:tgtEl>
                                      </p:cBhvr>
                                    </p:animEffect>
                                  </p:childTnLst>
                                </p:cTn>
                              </p:par>
                              <p:par>
                                <p:cTn fill="hold" nodeType="withEffect" presetClass="entr" presetID="10" presetSubtype="0">
                                  <p:stCondLst>
                                    <p:cond delay="0"/>
                                  </p:stCondLst>
                                  <p:childTnLst>
                                    <p:set>
                                      <p:cBhvr>
                                        <p:cTn dur="1" fill="hold">
                                          <p:stCondLst>
                                            <p:cond delay="0"/>
                                          </p:stCondLst>
                                        </p:cTn>
                                        <p:tgtEl>
                                          <p:spTgt spid="159"/>
                                        </p:tgtEl>
                                        <p:attrNameLst>
                                          <p:attrName>style.visibility</p:attrName>
                                        </p:attrNameLst>
                                      </p:cBhvr>
                                      <p:to>
                                        <p:strVal val="visible"/>
                                      </p:to>
                                    </p:set>
                                    <p:animEffect filter="fade" transition="in">
                                      <p:cBhvr>
                                        <p:cTn dur="500"/>
                                        <p:tgtEl>
                                          <p:spTgt spid="1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18"/>
          <p:cNvPicPr preferRelativeResize="0"/>
          <p:nvPr/>
        </p:nvPicPr>
        <p:blipFill rotWithShape="1">
          <a:blip r:embed="rId3">
            <a:alphaModFix/>
          </a:blip>
          <a:srcRect b="12500" l="0" r="0" t="12500"/>
          <a:stretch/>
        </p:blipFill>
        <p:spPr>
          <a:xfrm>
            <a:off x="0" y="0"/>
            <a:ext cx="18288000" cy="10287000"/>
          </a:xfrm>
          <a:prstGeom prst="rect">
            <a:avLst/>
          </a:prstGeom>
          <a:noFill/>
          <a:ln>
            <a:noFill/>
          </a:ln>
        </p:spPr>
      </p:pic>
      <p:grpSp>
        <p:nvGrpSpPr>
          <p:cNvPr id="171" name="Google Shape;171;p18"/>
          <p:cNvGrpSpPr/>
          <p:nvPr/>
        </p:nvGrpSpPr>
        <p:grpSpPr>
          <a:xfrm>
            <a:off x="1320750" y="2355751"/>
            <a:ext cx="7315120" cy="5253544"/>
            <a:chOff x="0" y="-38100"/>
            <a:chExt cx="3211062" cy="1885288"/>
          </a:xfrm>
        </p:grpSpPr>
        <p:sp>
          <p:nvSpPr>
            <p:cNvPr id="172" name="Google Shape;172;p18"/>
            <p:cNvSpPr/>
            <p:nvPr/>
          </p:nvSpPr>
          <p:spPr>
            <a:xfrm>
              <a:off x="0" y="0"/>
              <a:ext cx="3211062" cy="1847188"/>
            </a:xfrm>
            <a:custGeom>
              <a:rect b="b" l="l" r="r" t="t"/>
              <a:pathLst>
                <a:path extrusionOk="0" h="1847188" w="3211062">
                  <a:moveTo>
                    <a:pt x="62442" y="0"/>
                  </a:moveTo>
                  <a:lnTo>
                    <a:pt x="3148620" y="0"/>
                  </a:lnTo>
                  <a:cubicBezTo>
                    <a:pt x="3165181" y="0"/>
                    <a:pt x="3181063" y="6579"/>
                    <a:pt x="3192773" y="18289"/>
                  </a:cubicBezTo>
                  <a:cubicBezTo>
                    <a:pt x="3204483" y="29999"/>
                    <a:pt x="3211062" y="45881"/>
                    <a:pt x="3211062" y="62442"/>
                  </a:cubicBezTo>
                  <a:lnTo>
                    <a:pt x="3211062" y="1784746"/>
                  </a:lnTo>
                  <a:cubicBezTo>
                    <a:pt x="3211062" y="1819232"/>
                    <a:pt x="3183106" y="1847188"/>
                    <a:pt x="3148620" y="1847188"/>
                  </a:cubicBezTo>
                  <a:lnTo>
                    <a:pt x="62442" y="1847188"/>
                  </a:lnTo>
                  <a:cubicBezTo>
                    <a:pt x="27956" y="1847188"/>
                    <a:pt x="0" y="1819232"/>
                    <a:pt x="0" y="1784746"/>
                  </a:cubicBezTo>
                  <a:lnTo>
                    <a:pt x="0" y="62442"/>
                  </a:lnTo>
                  <a:cubicBezTo>
                    <a:pt x="0" y="27956"/>
                    <a:pt x="27956" y="0"/>
                    <a:pt x="62442" y="0"/>
                  </a:cubicBezTo>
                  <a:close/>
                </a:path>
              </a:pathLst>
            </a:custGeom>
            <a:solidFill>
              <a:srgbClr val="9EDD6C">
                <a:alpha val="8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4" name="Google Shape;174;p18"/>
          <p:cNvGrpSpPr/>
          <p:nvPr/>
        </p:nvGrpSpPr>
        <p:grpSpPr>
          <a:xfrm>
            <a:off x="9250875" y="2191250"/>
            <a:ext cx="7315120" cy="5865319"/>
            <a:chOff x="0" y="-38100"/>
            <a:chExt cx="3211062" cy="1885288"/>
          </a:xfrm>
        </p:grpSpPr>
        <p:sp>
          <p:nvSpPr>
            <p:cNvPr id="175" name="Google Shape;175;p18"/>
            <p:cNvSpPr/>
            <p:nvPr/>
          </p:nvSpPr>
          <p:spPr>
            <a:xfrm>
              <a:off x="0" y="0"/>
              <a:ext cx="3211062" cy="1847188"/>
            </a:xfrm>
            <a:custGeom>
              <a:rect b="b" l="l" r="r" t="t"/>
              <a:pathLst>
                <a:path extrusionOk="0" h="1847188" w="3211062">
                  <a:moveTo>
                    <a:pt x="62442" y="0"/>
                  </a:moveTo>
                  <a:lnTo>
                    <a:pt x="3148620" y="0"/>
                  </a:lnTo>
                  <a:cubicBezTo>
                    <a:pt x="3165181" y="0"/>
                    <a:pt x="3181063" y="6579"/>
                    <a:pt x="3192773" y="18289"/>
                  </a:cubicBezTo>
                  <a:cubicBezTo>
                    <a:pt x="3204483" y="29999"/>
                    <a:pt x="3211062" y="45881"/>
                    <a:pt x="3211062" y="62442"/>
                  </a:cubicBezTo>
                  <a:lnTo>
                    <a:pt x="3211062" y="1784746"/>
                  </a:lnTo>
                  <a:cubicBezTo>
                    <a:pt x="3211062" y="1819232"/>
                    <a:pt x="3183106" y="1847188"/>
                    <a:pt x="3148620" y="1847188"/>
                  </a:cubicBezTo>
                  <a:lnTo>
                    <a:pt x="62442" y="1847188"/>
                  </a:lnTo>
                  <a:cubicBezTo>
                    <a:pt x="27956" y="1847188"/>
                    <a:pt x="0" y="1819232"/>
                    <a:pt x="0" y="1784746"/>
                  </a:cubicBezTo>
                  <a:lnTo>
                    <a:pt x="0" y="62442"/>
                  </a:lnTo>
                  <a:cubicBezTo>
                    <a:pt x="0" y="27956"/>
                    <a:pt x="27956" y="0"/>
                    <a:pt x="62442" y="0"/>
                  </a:cubicBezTo>
                  <a:close/>
                </a:path>
              </a:pathLst>
            </a:custGeom>
            <a:solidFill>
              <a:srgbClr val="9EDD6C">
                <a:alpha val="84705"/>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7" name="Google Shape;177;p18"/>
          <p:cNvGrpSpPr/>
          <p:nvPr/>
        </p:nvGrpSpPr>
        <p:grpSpPr>
          <a:xfrm>
            <a:off x="1564950" y="2742949"/>
            <a:ext cx="6826716" cy="4034776"/>
            <a:chOff x="24" y="-1388678"/>
            <a:chExt cx="6112200" cy="5312411"/>
          </a:xfrm>
        </p:grpSpPr>
        <p:sp>
          <p:nvSpPr>
            <p:cNvPr id="178" name="Google Shape;178;p18"/>
            <p:cNvSpPr txBox="1"/>
            <p:nvPr/>
          </p:nvSpPr>
          <p:spPr>
            <a:xfrm>
              <a:off x="24" y="-1388678"/>
              <a:ext cx="6112200" cy="9120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4500">
                  <a:solidFill>
                    <a:srgbClr val="293D2F"/>
                  </a:solidFill>
                  <a:latin typeface="Lato"/>
                  <a:ea typeface="Lato"/>
                  <a:cs typeface="Lato"/>
                  <a:sym typeface="Lato"/>
                </a:rPr>
                <a:t>Objetivo</a:t>
              </a:r>
              <a:endParaRPr/>
            </a:p>
          </p:txBody>
        </p:sp>
        <p:sp>
          <p:nvSpPr>
            <p:cNvPr id="179" name="Google Shape;179;p18"/>
            <p:cNvSpPr txBox="1"/>
            <p:nvPr/>
          </p:nvSpPr>
          <p:spPr>
            <a:xfrm>
              <a:off x="24" y="-265767"/>
              <a:ext cx="6112200" cy="41895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lang="en-US" sz="2199">
                  <a:solidFill>
                    <a:srgbClr val="293D2F"/>
                  </a:solidFill>
                  <a:latin typeface="Lato"/>
                  <a:ea typeface="Lato"/>
                  <a:cs typeface="Lato"/>
                  <a:sym typeface="Lato"/>
                </a:rPr>
                <a:t>Generar un espacio de trabajo en la Facultad de Ciencias Veterinarias, en el cual los productores de la AF y elaboradores familiares puedan agregar valor a los excedentes de su producción estacional. Teniendo en cuenta que en la zona no existen sala de transformación apropiados a los que los productores familiares tengan acceso.</a:t>
              </a:r>
              <a:endParaRPr sz="1100"/>
            </a:p>
          </p:txBody>
        </p:sp>
      </p:grpSp>
      <p:grpSp>
        <p:nvGrpSpPr>
          <p:cNvPr id="180" name="Google Shape;180;p18"/>
          <p:cNvGrpSpPr/>
          <p:nvPr/>
        </p:nvGrpSpPr>
        <p:grpSpPr>
          <a:xfrm>
            <a:off x="9479175" y="2469771"/>
            <a:ext cx="6826728" cy="5489688"/>
            <a:chOff x="0" y="-1388705"/>
            <a:chExt cx="6112211" cy="4587739"/>
          </a:xfrm>
        </p:grpSpPr>
        <p:sp>
          <p:nvSpPr>
            <p:cNvPr id="181" name="Google Shape;181;p18"/>
            <p:cNvSpPr txBox="1"/>
            <p:nvPr/>
          </p:nvSpPr>
          <p:spPr>
            <a:xfrm>
              <a:off x="11" y="-1388705"/>
              <a:ext cx="6112200" cy="5790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1" lang="en-US" sz="4500">
                  <a:solidFill>
                    <a:srgbClr val="293D2F"/>
                  </a:solidFill>
                  <a:latin typeface="Lato"/>
                  <a:ea typeface="Lato"/>
                  <a:cs typeface="Lato"/>
                  <a:sym typeface="Lato"/>
                </a:rPr>
                <a:t>Cursos y capacitaciones</a:t>
              </a:r>
              <a:endParaRPr/>
            </a:p>
          </p:txBody>
        </p:sp>
        <p:sp>
          <p:nvSpPr>
            <p:cNvPr id="182" name="Google Shape;182;p18"/>
            <p:cNvSpPr txBox="1"/>
            <p:nvPr/>
          </p:nvSpPr>
          <p:spPr>
            <a:xfrm>
              <a:off x="0" y="-723167"/>
              <a:ext cx="6112200" cy="3922200"/>
            </a:xfrm>
            <a:prstGeom prst="rect">
              <a:avLst/>
            </a:prstGeom>
            <a:noFill/>
            <a:ln>
              <a:noFill/>
            </a:ln>
          </p:spPr>
          <p:txBody>
            <a:bodyPr anchorCtr="0" anchor="t" bIns="0" lIns="0" spcFirstLastPara="1" rIns="0" wrap="square" tIns="0">
              <a:spAutoFit/>
            </a:bodyPr>
            <a:lstStyle/>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Elaboración o manufactura de Alimentos Artesanales.</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Buenas prácticas de elaboración.</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Manipulación y almacenamiento de Alimentos</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Higiene, Limpieza y desinfección.</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Contaminación cruzada, ETAs. </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Control de Plagas. </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Residuos.</a:t>
              </a:r>
              <a:endParaRPr sz="2499">
                <a:solidFill>
                  <a:srgbClr val="293D2F"/>
                </a:solidFill>
                <a:latin typeface="Lato"/>
                <a:ea typeface="Lato"/>
                <a:cs typeface="Lato"/>
                <a:sym typeface="Lato"/>
              </a:endParaRPr>
            </a:p>
            <a:p>
              <a:pPr indent="-387286" lvl="0" marL="457200" marR="0" rtl="0" algn="l">
                <a:lnSpc>
                  <a:spcPct val="140016"/>
                </a:lnSpc>
                <a:spcBef>
                  <a:spcPts val="0"/>
                </a:spcBef>
                <a:spcAft>
                  <a:spcPts val="0"/>
                </a:spcAft>
                <a:buClr>
                  <a:srgbClr val="293D2F"/>
                </a:buClr>
                <a:buSzPts val="2499"/>
                <a:buFont typeface="Lato"/>
                <a:buChar char="●"/>
              </a:pPr>
              <a:r>
                <a:rPr lang="en-US" sz="2499">
                  <a:solidFill>
                    <a:srgbClr val="293D2F"/>
                  </a:solidFill>
                  <a:latin typeface="Lato"/>
                  <a:ea typeface="Lato"/>
                  <a:cs typeface="Lato"/>
                  <a:sym typeface="Lato"/>
                </a:rPr>
                <a:t>Etiquetas, ingredientes, nutricion, etc.</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500"/>
                                        <p:tgtEl>
                                          <p:spTgt spid="171"/>
                                        </p:tgtEl>
                                      </p:cBhvr>
                                    </p:animEffect>
                                  </p:childTnLst>
                                </p:cTn>
                              </p:par>
                              <p:par>
                                <p:cTn fill="hold" nodeType="withEffect" presetClass="entr" presetID="10" presetSubtype="0">
                                  <p:stCondLst>
                                    <p:cond delay="0"/>
                                  </p:stCondLst>
                                  <p:childTnLst>
                                    <p:set>
                                      <p:cBhvr>
                                        <p:cTn dur="1" fill="hold">
                                          <p:stCondLst>
                                            <p:cond delay="0"/>
                                          </p:stCondLst>
                                        </p:cTn>
                                        <p:tgtEl>
                                          <p:spTgt spid="174"/>
                                        </p:tgtEl>
                                        <p:attrNameLst>
                                          <p:attrName>style.visibility</p:attrName>
                                        </p:attrNameLst>
                                      </p:cBhvr>
                                      <p:to>
                                        <p:strVal val="visible"/>
                                      </p:to>
                                    </p:set>
                                    <p:animEffect filter="fade" transition="in">
                                      <p:cBhvr>
                                        <p:cTn dur="500"/>
                                        <p:tgtEl>
                                          <p:spTgt spid="174"/>
                                        </p:tgtEl>
                                      </p:cBhvr>
                                    </p:animEffect>
                                  </p:childTnLst>
                                </p:cTn>
                              </p:par>
                              <p:par>
                                <p:cTn fill="hold" nodeType="with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1000"/>
                                        <p:tgtEl>
                                          <p:spTgt spid="180"/>
                                        </p:tgtEl>
                                      </p:cBhvr>
                                    </p:animEffect>
                                  </p:childTnLst>
                                </p:cTn>
                              </p:par>
                              <p:par>
                                <p:cTn fill="hold" nodeType="with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1000"/>
                                        <p:tgtEl>
                                          <p:spTgt spid="1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186" name="Shape 186"/>
        <p:cNvGrpSpPr/>
        <p:nvPr/>
      </p:nvGrpSpPr>
      <p:grpSpPr>
        <a:xfrm>
          <a:off x="0" y="0"/>
          <a:ext cx="0" cy="0"/>
          <a:chOff x="0" y="0"/>
          <a:chExt cx="0" cy="0"/>
        </a:xfrm>
      </p:grpSpPr>
      <p:sp>
        <p:nvSpPr>
          <p:cNvPr id="187" name="Google Shape;187;p19"/>
          <p:cNvSpPr txBox="1"/>
          <p:nvPr/>
        </p:nvSpPr>
        <p:spPr>
          <a:xfrm>
            <a:off x="799863" y="3210125"/>
            <a:ext cx="4088100" cy="277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Actividades</a:t>
            </a:r>
            <a:endParaRPr/>
          </a:p>
        </p:txBody>
      </p:sp>
      <p:pic>
        <p:nvPicPr>
          <p:cNvPr id="188" name="Google Shape;188;p19"/>
          <p:cNvPicPr preferRelativeResize="0"/>
          <p:nvPr/>
        </p:nvPicPr>
        <p:blipFill rotWithShape="1">
          <a:blip r:embed="rId3">
            <a:alphaModFix amt="7999"/>
          </a:blip>
          <a:srcRect b="0" l="0" r="0" t="0"/>
          <a:stretch/>
        </p:blipFill>
        <p:spPr>
          <a:xfrm>
            <a:off x="13020291" y="6074678"/>
            <a:ext cx="7403665" cy="6765099"/>
          </a:xfrm>
          <a:prstGeom prst="rect">
            <a:avLst/>
          </a:prstGeom>
          <a:noFill/>
          <a:ln>
            <a:noFill/>
          </a:ln>
        </p:spPr>
      </p:pic>
      <p:sp>
        <p:nvSpPr>
          <p:cNvPr id="189" name="Google Shape;189;p19"/>
          <p:cNvSpPr txBox="1"/>
          <p:nvPr/>
        </p:nvSpPr>
        <p:spPr>
          <a:xfrm>
            <a:off x="5613458" y="7145066"/>
            <a:ext cx="3741600" cy="1185000"/>
          </a:xfrm>
          <a:prstGeom prst="rect">
            <a:avLst/>
          </a:prstGeom>
          <a:noFill/>
          <a:ln>
            <a:noFill/>
          </a:ln>
        </p:spPr>
        <p:txBody>
          <a:bodyPr anchorCtr="0" anchor="t" bIns="0" lIns="0" spcFirstLastPara="1" rIns="0" wrap="square" tIns="0">
            <a:spAutoFit/>
          </a:bodyPr>
          <a:lstStyle/>
          <a:p>
            <a:pPr indent="0" lvl="0" marL="0" marR="0" rtl="0" algn="l">
              <a:lnSpc>
                <a:spcPct val="120005"/>
              </a:lnSpc>
              <a:spcBef>
                <a:spcPts val="0"/>
              </a:spcBef>
              <a:spcAft>
                <a:spcPts val="0"/>
              </a:spcAft>
              <a:buNone/>
            </a:pPr>
            <a:r>
              <a:rPr b="1" lang="en-US" sz="3499">
                <a:solidFill>
                  <a:srgbClr val="9EDD6C"/>
                </a:solidFill>
                <a:latin typeface="Lato"/>
                <a:ea typeface="Lato"/>
                <a:cs typeface="Lato"/>
                <a:sym typeface="Lato"/>
              </a:rPr>
              <a:t>Talleres y capacitaciones</a:t>
            </a:r>
            <a:endParaRPr/>
          </a:p>
        </p:txBody>
      </p:sp>
      <p:sp>
        <p:nvSpPr>
          <p:cNvPr id="190" name="Google Shape;190;p19"/>
          <p:cNvSpPr/>
          <p:nvPr/>
        </p:nvSpPr>
        <p:spPr>
          <a:xfrm>
            <a:off x="804609" y="-190500"/>
            <a:ext cx="4088147" cy="2023691"/>
          </a:xfrm>
          <a:custGeom>
            <a:rect b="b" l="l" r="r" t="t"/>
            <a:pathLst>
              <a:path extrusionOk="0" h="1228131" w="2481001">
                <a:moveTo>
                  <a:pt x="2356541" y="1228131"/>
                </a:moveTo>
                <a:lnTo>
                  <a:pt x="124460" y="1228131"/>
                </a:lnTo>
                <a:cubicBezTo>
                  <a:pt x="55880" y="1228131"/>
                  <a:pt x="0" y="1172251"/>
                  <a:pt x="0" y="1103671"/>
                </a:cubicBezTo>
                <a:lnTo>
                  <a:pt x="0" y="124460"/>
                </a:lnTo>
                <a:cubicBezTo>
                  <a:pt x="0" y="55880"/>
                  <a:pt x="55880" y="0"/>
                  <a:pt x="124460" y="0"/>
                </a:cubicBezTo>
                <a:lnTo>
                  <a:pt x="2356541" y="0"/>
                </a:lnTo>
                <a:cubicBezTo>
                  <a:pt x="2425121" y="0"/>
                  <a:pt x="2481001" y="55880"/>
                  <a:pt x="2481001" y="124460"/>
                </a:cubicBezTo>
                <a:lnTo>
                  <a:pt x="2481001" y="1103671"/>
                </a:lnTo>
                <a:cubicBezTo>
                  <a:pt x="2481001" y="1172251"/>
                  <a:pt x="2425121" y="1228131"/>
                  <a:pt x="2356541" y="1228131"/>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9"/>
          <p:cNvSpPr/>
          <p:nvPr/>
        </p:nvSpPr>
        <p:spPr>
          <a:xfrm>
            <a:off x="804609" y="8445382"/>
            <a:ext cx="4078622" cy="2023691"/>
          </a:xfrm>
          <a:custGeom>
            <a:rect b="b" l="l" r="r" t="t"/>
            <a:pathLst>
              <a:path extrusionOk="0" h="1228131" w="2475220">
                <a:moveTo>
                  <a:pt x="2350760" y="1228131"/>
                </a:moveTo>
                <a:lnTo>
                  <a:pt x="124460" y="1228131"/>
                </a:lnTo>
                <a:cubicBezTo>
                  <a:pt x="55880" y="1228131"/>
                  <a:pt x="0" y="1172251"/>
                  <a:pt x="0" y="1103671"/>
                </a:cubicBezTo>
                <a:lnTo>
                  <a:pt x="0" y="124460"/>
                </a:lnTo>
                <a:cubicBezTo>
                  <a:pt x="0" y="55880"/>
                  <a:pt x="55880" y="0"/>
                  <a:pt x="124460" y="0"/>
                </a:cubicBezTo>
                <a:lnTo>
                  <a:pt x="2350760" y="0"/>
                </a:lnTo>
                <a:cubicBezTo>
                  <a:pt x="2419340" y="0"/>
                  <a:pt x="2475220" y="55880"/>
                  <a:pt x="2475220" y="124460"/>
                </a:cubicBezTo>
                <a:lnTo>
                  <a:pt x="2475220" y="1103671"/>
                </a:lnTo>
                <a:cubicBezTo>
                  <a:pt x="2475220" y="1172251"/>
                  <a:pt x="2419340" y="1228131"/>
                  <a:pt x="2350760" y="1228131"/>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9"/>
          <p:cNvSpPr txBox="1"/>
          <p:nvPr/>
        </p:nvSpPr>
        <p:spPr>
          <a:xfrm>
            <a:off x="9765673" y="1833191"/>
            <a:ext cx="3745350" cy="1831275"/>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9EDD6C"/>
                </a:solidFill>
                <a:latin typeface="Lato"/>
                <a:ea typeface="Lato"/>
                <a:cs typeface="Lato"/>
                <a:sym typeface="Lato"/>
              </a:rPr>
              <a:t>Reuniones y elaboraciones con productoras</a:t>
            </a:r>
            <a:endParaRPr/>
          </a:p>
        </p:txBody>
      </p:sp>
      <p:sp>
        <p:nvSpPr>
          <p:cNvPr id="193" name="Google Shape;193;p19"/>
          <p:cNvSpPr txBox="1"/>
          <p:nvPr/>
        </p:nvSpPr>
        <p:spPr>
          <a:xfrm>
            <a:off x="13986058" y="7145066"/>
            <a:ext cx="3737700" cy="2477700"/>
          </a:xfrm>
          <a:prstGeom prst="rect">
            <a:avLst/>
          </a:prstGeom>
          <a:noFill/>
          <a:ln>
            <a:noFill/>
          </a:ln>
        </p:spPr>
        <p:txBody>
          <a:bodyPr anchorCtr="0" anchor="t" bIns="0" lIns="0" spcFirstLastPara="1" rIns="0" wrap="square" tIns="0">
            <a:spAutoFit/>
          </a:bodyPr>
          <a:lstStyle/>
          <a:p>
            <a:pPr indent="0" lvl="0" marL="0" marR="0" rtl="0" algn="ctr">
              <a:lnSpc>
                <a:spcPct val="120005"/>
              </a:lnSpc>
              <a:spcBef>
                <a:spcPts val="0"/>
              </a:spcBef>
              <a:spcAft>
                <a:spcPts val="0"/>
              </a:spcAft>
              <a:buNone/>
            </a:pPr>
            <a:r>
              <a:rPr b="1" lang="en-US" sz="3499">
                <a:solidFill>
                  <a:srgbClr val="9EDD6C"/>
                </a:solidFill>
                <a:latin typeface="Lato"/>
                <a:ea typeface="Lato"/>
                <a:cs typeface="Lato"/>
                <a:sym typeface="Lato"/>
              </a:rPr>
              <a:t>Venta en La Comercializadora Universitaria “La Justa”</a:t>
            </a:r>
            <a:endParaRPr/>
          </a:p>
        </p:txBody>
      </p:sp>
      <p:pic>
        <p:nvPicPr>
          <p:cNvPr id="194" name="Google Shape;194;p19"/>
          <p:cNvPicPr preferRelativeResize="0"/>
          <p:nvPr/>
        </p:nvPicPr>
        <p:blipFill>
          <a:blip r:embed="rId4">
            <a:alphaModFix/>
          </a:blip>
          <a:stretch>
            <a:fillRect/>
          </a:stretch>
        </p:blipFill>
        <p:spPr>
          <a:xfrm>
            <a:off x="5564100" y="1685788"/>
            <a:ext cx="3790950" cy="5038725"/>
          </a:xfrm>
          <a:prstGeom prst="rect">
            <a:avLst/>
          </a:prstGeom>
          <a:noFill/>
          <a:ln>
            <a:noFill/>
          </a:ln>
        </p:spPr>
      </p:pic>
      <p:pic>
        <p:nvPicPr>
          <p:cNvPr id="195" name="Google Shape;195;p19"/>
          <p:cNvPicPr preferRelativeResize="0"/>
          <p:nvPr/>
        </p:nvPicPr>
        <p:blipFill>
          <a:blip r:embed="rId5">
            <a:alphaModFix/>
          </a:blip>
          <a:stretch>
            <a:fillRect/>
          </a:stretch>
        </p:blipFill>
        <p:spPr>
          <a:xfrm>
            <a:off x="10253950" y="3910900"/>
            <a:ext cx="2833200" cy="4095750"/>
          </a:xfrm>
          <a:prstGeom prst="rect">
            <a:avLst/>
          </a:prstGeom>
          <a:noFill/>
          <a:ln>
            <a:noFill/>
          </a:ln>
        </p:spPr>
      </p:pic>
      <p:pic>
        <p:nvPicPr>
          <p:cNvPr id="196" name="Google Shape;196;p19"/>
          <p:cNvPicPr preferRelativeResize="0"/>
          <p:nvPr/>
        </p:nvPicPr>
        <p:blipFill>
          <a:blip r:embed="rId6">
            <a:alphaModFix/>
          </a:blip>
          <a:stretch>
            <a:fillRect/>
          </a:stretch>
        </p:blipFill>
        <p:spPr>
          <a:xfrm>
            <a:off x="14211848" y="1983650"/>
            <a:ext cx="3286125" cy="4933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500"/>
                                        <p:tgtEl>
                                          <p:spTgt spid="187"/>
                                        </p:tgtEl>
                                      </p:cBhvr>
                                    </p:animEffect>
                                  </p:childTnLst>
                                </p:cTn>
                              </p:par>
                              <p:par>
                                <p:cTn fill="hold" nodeType="with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par>
                                <p:cTn fill="hold" nodeType="with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1000"/>
                                        <p:tgtEl>
                                          <p:spTgt spid="192"/>
                                        </p:tgtEl>
                                      </p:cBhvr>
                                    </p:animEffect>
                                  </p:childTnLst>
                                </p:cTn>
                              </p:par>
                              <p:par>
                                <p:cTn fill="hold" nodeType="withEffect" presetClass="entr" presetID="10" presetSubtype="0">
                                  <p:stCondLst>
                                    <p:cond delay="0"/>
                                  </p:stCondLst>
                                  <p:childTnLst>
                                    <p:set>
                                      <p:cBhvr>
                                        <p:cTn dur="1" fill="hold">
                                          <p:stCondLst>
                                            <p:cond delay="0"/>
                                          </p:stCondLst>
                                        </p:cTn>
                                        <p:tgtEl>
                                          <p:spTgt spid="194"/>
                                        </p:tgtEl>
                                        <p:attrNameLst>
                                          <p:attrName>style.visibility</p:attrName>
                                        </p:attrNameLst>
                                      </p:cBhvr>
                                      <p:to>
                                        <p:strVal val="visible"/>
                                      </p:to>
                                    </p:set>
                                    <p:animEffect filter="fade" transition="in">
                                      <p:cBhvr>
                                        <p:cTn dur="1000"/>
                                        <p:tgtEl>
                                          <p:spTgt spid="194"/>
                                        </p:tgtEl>
                                      </p:cBhvr>
                                    </p:animEffect>
                                  </p:childTnLst>
                                </p:cTn>
                              </p:par>
                              <p:par>
                                <p:cTn fill="hold" nodeType="with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1000"/>
                                        <p:tgtEl>
                                          <p:spTgt spid="195"/>
                                        </p:tgtEl>
                                      </p:cBhvr>
                                    </p:animEffect>
                                  </p:childTnLst>
                                </p:cTn>
                              </p:par>
                              <p:par>
                                <p:cTn fill="hold" nodeType="withEffect" presetClass="entr" presetID="10" presetSubtype="0">
                                  <p:stCondLst>
                                    <p:cond delay="0"/>
                                  </p:stCondLst>
                                  <p:childTnLst>
                                    <p:set>
                                      <p:cBhvr>
                                        <p:cTn dur="1" fill="hold">
                                          <p:stCondLst>
                                            <p:cond delay="0"/>
                                          </p:stCondLst>
                                        </p:cTn>
                                        <p:tgtEl>
                                          <p:spTgt spid="196"/>
                                        </p:tgtEl>
                                        <p:attrNameLst>
                                          <p:attrName>style.visibility</p:attrName>
                                        </p:attrNameLst>
                                      </p:cBhvr>
                                      <p:to>
                                        <p:strVal val="visible"/>
                                      </p:to>
                                    </p:set>
                                    <p:animEffect filter="fade" transition="in">
                                      <p:cBhvr>
                                        <p:cTn dur="1000"/>
                                        <p:tgtEl>
                                          <p:spTgt spid="196"/>
                                        </p:tgtEl>
                                      </p:cBhvr>
                                    </p:animEffect>
                                  </p:childTnLst>
                                </p:cTn>
                              </p:par>
                              <p:par>
                                <p:cTn fill="hold" nodeType="withEffect" presetClass="entr" presetID="10" presetSubtype="0">
                                  <p:stCondLst>
                                    <p:cond delay="0"/>
                                  </p:stCondLst>
                                  <p:childTnLst>
                                    <p:set>
                                      <p:cBhvr>
                                        <p:cTn dur="1" fill="hold">
                                          <p:stCondLst>
                                            <p:cond delay="0"/>
                                          </p:stCondLst>
                                        </p:cTn>
                                        <p:tgtEl>
                                          <p:spTgt spid="193"/>
                                        </p:tgtEl>
                                        <p:attrNameLst>
                                          <p:attrName>style.visibility</p:attrName>
                                        </p:attrNameLst>
                                      </p:cBhvr>
                                      <p:to>
                                        <p:strVal val="visible"/>
                                      </p:to>
                                    </p:set>
                                    <p:animEffect filter="fade" transition="in">
                                      <p:cBhvr>
                                        <p:cTn dur="1"/>
                                        <p:tgtEl>
                                          <p:spTgt spid="1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ECEC"/>
        </a:solidFill>
      </p:bgPr>
    </p:bg>
    <p:spTree>
      <p:nvGrpSpPr>
        <p:cNvPr id="200" name="Shape 200"/>
        <p:cNvGrpSpPr/>
        <p:nvPr/>
      </p:nvGrpSpPr>
      <p:grpSpPr>
        <a:xfrm>
          <a:off x="0" y="0"/>
          <a:ext cx="0" cy="0"/>
          <a:chOff x="0" y="0"/>
          <a:chExt cx="0" cy="0"/>
        </a:xfrm>
      </p:grpSpPr>
      <p:pic>
        <p:nvPicPr>
          <p:cNvPr id="201" name="Google Shape;201;p20"/>
          <p:cNvPicPr preferRelativeResize="0"/>
          <p:nvPr/>
        </p:nvPicPr>
        <p:blipFill rotWithShape="1">
          <a:blip r:embed="rId3">
            <a:alphaModFix amt="19999"/>
          </a:blip>
          <a:srcRect b="0" l="0" r="0" t="0"/>
          <a:stretch/>
        </p:blipFill>
        <p:spPr>
          <a:xfrm rot="-8350257">
            <a:off x="10304202" y="-2015700"/>
            <a:ext cx="9106923" cy="8321451"/>
          </a:xfrm>
          <a:prstGeom prst="rect">
            <a:avLst/>
          </a:prstGeom>
          <a:noFill/>
          <a:ln>
            <a:noFill/>
          </a:ln>
        </p:spPr>
      </p:pic>
      <p:sp>
        <p:nvSpPr>
          <p:cNvPr id="202" name="Google Shape;202;p20"/>
          <p:cNvSpPr txBox="1"/>
          <p:nvPr/>
        </p:nvSpPr>
        <p:spPr>
          <a:xfrm>
            <a:off x="616559" y="433650"/>
            <a:ext cx="9386100" cy="415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Entonces…</a:t>
            </a:r>
            <a:endParaRPr sz="9000">
              <a:solidFill>
                <a:srgbClr val="293D2F"/>
              </a:solidFill>
              <a:latin typeface="Francois One"/>
              <a:ea typeface="Francois One"/>
              <a:cs typeface="Francois One"/>
              <a:sym typeface="Francois One"/>
            </a:endParaRPr>
          </a:p>
          <a:p>
            <a:pPr indent="0" lvl="0" marL="0" marR="0" rtl="0" algn="l">
              <a:lnSpc>
                <a:spcPct val="100000"/>
              </a:lnSpc>
              <a:spcBef>
                <a:spcPts val="0"/>
              </a:spcBef>
              <a:spcAft>
                <a:spcPts val="0"/>
              </a:spcAft>
              <a:buNone/>
            </a:pPr>
            <a:r>
              <a:rPr lang="en-US" sz="9000">
                <a:solidFill>
                  <a:srgbClr val="293D2F"/>
                </a:solidFill>
                <a:latin typeface="Francois One"/>
                <a:ea typeface="Francois One"/>
                <a:cs typeface="Francois One"/>
                <a:sym typeface="Francois One"/>
              </a:rPr>
              <a:t>¿Cuál es el problema?</a:t>
            </a:r>
            <a:endParaRPr sz="9000">
              <a:solidFill>
                <a:srgbClr val="293D2F"/>
              </a:solidFill>
              <a:latin typeface="Francois One"/>
              <a:ea typeface="Francois One"/>
              <a:cs typeface="Francois One"/>
              <a:sym typeface="Francois One"/>
            </a:endParaRPr>
          </a:p>
        </p:txBody>
      </p:sp>
      <p:sp>
        <p:nvSpPr>
          <p:cNvPr id="203" name="Google Shape;203;p20"/>
          <p:cNvSpPr txBox="1"/>
          <p:nvPr/>
        </p:nvSpPr>
        <p:spPr>
          <a:xfrm>
            <a:off x="616549" y="6156775"/>
            <a:ext cx="5768700" cy="1461900"/>
          </a:xfrm>
          <a:prstGeom prst="rect">
            <a:avLst/>
          </a:prstGeom>
          <a:noFill/>
          <a:ln>
            <a:noFill/>
          </a:ln>
        </p:spPr>
        <p:txBody>
          <a:bodyPr anchorCtr="0" anchor="t" bIns="0" lIns="0" spcFirstLastPara="1" rIns="0" wrap="square" tIns="0">
            <a:spAutoFit/>
          </a:bodyPr>
          <a:lstStyle/>
          <a:p>
            <a:pPr indent="-269875" lvl="1" marL="539748" marR="0" rtl="0" algn="l">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Interfaz</a:t>
            </a:r>
            <a:r>
              <a:rPr b="0" i="0" lang="en-US" sz="2499" u="none" cap="none" strike="noStrike">
                <a:solidFill>
                  <a:srgbClr val="293D2F"/>
                </a:solidFill>
                <a:latin typeface="Lato"/>
                <a:ea typeface="Lato"/>
                <a:cs typeface="Lato"/>
                <a:sym typeface="Lato"/>
              </a:rPr>
              <a:t>. </a:t>
            </a:r>
            <a:endParaRPr/>
          </a:p>
          <a:p>
            <a:pPr indent="-269875" lvl="1" marL="539748" marR="0" rtl="0" algn="l">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Seguridad.</a:t>
            </a:r>
            <a:endParaRPr/>
          </a:p>
          <a:p>
            <a:pPr indent="-269875" lvl="1" marL="539748" marR="0" rtl="0" algn="l">
              <a:lnSpc>
                <a:spcPct val="140016"/>
              </a:lnSpc>
              <a:spcBef>
                <a:spcPts val="0"/>
              </a:spcBef>
              <a:spcAft>
                <a:spcPts val="0"/>
              </a:spcAft>
              <a:buClr>
                <a:srgbClr val="293D2F"/>
              </a:buClr>
              <a:buSzPts val="2499"/>
              <a:buFont typeface="Arial"/>
              <a:buChar char="•"/>
            </a:pPr>
            <a:r>
              <a:rPr lang="en-US" sz="2499">
                <a:solidFill>
                  <a:srgbClr val="293D2F"/>
                </a:solidFill>
                <a:latin typeface="Lato"/>
                <a:ea typeface="Lato"/>
                <a:cs typeface="Lato"/>
                <a:sym typeface="Lato"/>
              </a:rPr>
              <a:t>Escalabilidad.</a:t>
            </a:r>
            <a:endParaRPr/>
          </a:p>
        </p:txBody>
      </p:sp>
      <p:sp>
        <p:nvSpPr>
          <p:cNvPr id="204" name="Google Shape;204;p20"/>
          <p:cNvSpPr txBox="1"/>
          <p:nvPr/>
        </p:nvSpPr>
        <p:spPr>
          <a:xfrm>
            <a:off x="616547" y="5090900"/>
            <a:ext cx="6702900" cy="692700"/>
          </a:xfrm>
          <a:prstGeom prst="rect">
            <a:avLst/>
          </a:prstGeom>
          <a:noFill/>
          <a:ln>
            <a:noFill/>
          </a:ln>
        </p:spPr>
        <p:txBody>
          <a:bodyPr anchorCtr="0" anchor="t" bIns="0" lIns="0" spcFirstLastPara="1" rIns="0" wrap="square" tIns="0">
            <a:spAutoFit/>
          </a:bodyPr>
          <a:lstStyle/>
          <a:p>
            <a:pPr indent="0" lvl="0" marL="0" marR="0" rtl="0" algn="l">
              <a:lnSpc>
                <a:spcPct val="130000"/>
              </a:lnSpc>
              <a:spcBef>
                <a:spcPts val="0"/>
              </a:spcBef>
              <a:spcAft>
                <a:spcPts val="0"/>
              </a:spcAft>
              <a:buNone/>
            </a:pPr>
            <a:r>
              <a:rPr b="1" lang="en-US" sz="4500">
                <a:solidFill>
                  <a:srgbClr val="9EDD6C"/>
                </a:solidFill>
                <a:latin typeface="Lato"/>
                <a:ea typeface="Lato"/>
                <a:cs typeface="Lato"/>
                <a:sym typeface="Lato"/>
              </a:rPr>
              <a:t>Administración</a:t>
            </a:r>
            <a:r>
              <a:rPr b="1" lang="en-US" sz="4500">
                <a:solidFill>
                  <a:srgbClr val="9EDD6C"/>
                </a:solidFill>
                <a:latin typeface="Lato"/>
                <a:ea typeface="Lato"/>
                <a:cs typeface="Lato"/>
                <a:sym typeface="Lato"/>
              </a:rPr>
              <a:t> del mismo</a:t>
            </a:r>
            <a:endParaRPr/>
          </a:p>
        </p:txBody>
      </p:sp>
      <p:pic>
        <p:nvPicPr>
          <p:cNvPr id="205" name="Google Shape;205;p20"/>
          <p:cNvPicPr preferRelativeResize="0"/>
          <p:nvPr/>
        </p:nvPicPr>
        <p:blipFill>
          <a:blip r:embed="rId4">
            <a:alphaModFix/>
          </a:blip>
          <a:stretch>
            <a:fillRect/>
          </a:stretch>
        </p:blipFill>
        <p:spPr>
          <a:xfrm>
            <a:off x="8126250" y="2096050"/>
            <a:ext cx="8888625" cy="74114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500"/>
                                        <p:tgtEl>
                                          <p:spTgt spid="2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gtEl>
                                        <p:attrNameLst>
                                          <p:attrName>style.visibility</p:attrName>
                                        </p:attrNameLst>
                                      </p:cBhvr>
                                      <p:to>
                                        <p:strVal val="visible"/>
                                      </p:to>
                                    </p:set>
                                    <p:animEffect filter="fade" transition="in">
                                      <p:cBhvr>
                                        <p:cTn dur="500"/>
                                        <p:tgtEl>
                                          <p:spTgt spid="204"/>
                                        </p:tgtEl>
                                      </p:cBhvr>
                                    </p:animEffect>
                                  </p:childTnLst>
                                </p:cTn>
                              </p:par>
                              <p:par>
                                <p:cTn fill="hold" nodeType="with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500"/>
                                        <p:tgtEl>
                                          <p:spTgt spid="203"/>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1000"/>
                                        <p:tgtEl>
                                          <p:spTgt spid="2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p21"/>
          <p:cNvPicPr preferRelativeResize="0"/>
          <p:nvPr/>
        </p:nvPicPr>
        <p:blipFill rotWithShape="1">
          <a:blip r:embed="rId3">
            <a:alphaModFix/>
          </a:blip>
          <a:srcRect b="0" l="0" r="0" t="15624"/>
          <a:stretch/>
        </p:blipFill>
        <p:spPr>
          <a:xfrm>
            <a:off x="0" y="0"/>
            <a:ext cx="18288000" cy="10287000"/>
          </a:xfrm>
          <a:prstGeom prst="rect">
            <a:avLst/>
          </a:prstGeom>
          <a:noFill/>
          <a:ln>
            <a:noFill/>
          </a:ln>
        </p:spPr>
      </p:pic>
      <p:grpSp>
        <p:nvGrpSpPr>
          <p:cNvPr id="211" name="Google Shape;211;p21"/>
          <p:cNvGrpSpPr/>
          <p:nvPr/>
        </p:nvGrpSpPr>
        <p:grpSpPr>
          <a:xfrm>
            <a:off x="1837015" y="6782795"/>
            <a:ext cx="16826212" cy="3266927"/>
            <a:chOff x="0" y="-47625"/>
            <a:chExt cx="4431595" cy="860425"/>
          </a:xfrm>
        </p:grpSpPr>
        <p:sp>
          <p:nvSpPr>
            <p:cNvPr id="212" name="Google Shape;212;p21"/>
            <p:cNvSpPr/>
            <p:nvPr/>
          </p:nvSpPr>
          <p:spPr>
            <a:xfrm>
              <a:off x="0" y="0"/>
              <a:ext cx="4431595" cy="726083"/>
            </a:xfrm>
            <a:custGeom>
              <a:rect b="b" l="l" r="r" t="t"/>
              <a:pathLst>
                <a:path extrusionOk="0" h="726083" w="4431595">
                  <a:moveTo>
                    <a:pt x="23466" y="0"/>
                  </a:moveTo>
                  <a:lnTo>
                    <a:pt x="4408129" y="0"/>
                  </a:lnTo>
                  <a:cubicBezTo>
                    <a:pt x="4421089" y="0"/>
                    <a:pt x="4431595" y="10506"/>
                    <a:pt x="4431595" y="23466"/>
                  </a:cubicBezTo>
                  <a:lnTo>
                    <a:pt x="4431595" y="702617"/>
                  </a:lnTo>
                  <a:cubicBezTo>
                    <a:pt x="4431595" y="715577"/>
                    <a:pt x="4421089" y="726083"/>
                    <a:pt x="4408129" y="726083"/>
                  </a:cubicBezTo>
                  <a:lnTo>
                    <a:pt x="23466" y="726083"/>
                  </a:lnTo>
                  <a:cubicBezTo>
                    <a:pt x="10506" y="726083"/>
                    <a:pt x="0" y="715577"/>
                    <a:pt x="0" y="702617"/>
                  </a:cubicBezTo>
                  <a:lnTo>
                    <a:pt x="0" y="23466"/>
                  </a:lnTo>
                  <a:cubicBezTo>
                    <a:pt x="0" y="10506"/>
                    <a:pt x="10506" y="0"/>
                    <a:pt x="23466" y="0"/>
                  </a:cubicBezTo>
                  <a:close/>
                </a:path>
              </a:pathLst>
            </a:custGeom>
            <a:solidFill>
              <a:srgbClr val="3364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1"/>
            <p:cNvSpPr txBox="1"/>
            <p:nvPr/>
          </p:nvSpPr>
          <p:spPr>
            <a:xfrm>
              <a:off x="0" y="-47625"/>
              <a:ext cx="812800" cy="860425"/>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4" name="Google Shape;214;p21"/>
          <p:cNvGrpSpPr/>
          <p:nvPr/>
        </p:nvGrpSpPr>
        <p:grpSpPr>
          <a:xfrm>
            <a:off x="464741" y="6963621"/>
            <a:ext cx="2744545" cy="2756847"/>
            <a:chOff x="1813" y="0"/>
            <a:chExt cx="809173" cy="812800"/>
          </a:xfrm>
        </p:grpSpPr>
        <p:sp>
          <p:nvSpPr>
            <p:cNvPr id="215" name="Google Shape;215;p21"/>
            <p:cNvSpPr/>
            <p:nvPr/>
          </p:nvSpPr>
          <p:spPr>
            <a:xfrm>
              <a:off x="1813" y="0"/>
              <a:ext cx="809173" cy="812800"/>
            </a:xfrm>
            <a:custGeom>
              <a:rect b="b" l="l" r="r" t="t"/>
              <a:pathLst>
                <a:path extrusionOk="0"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EDD6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21"/>
            <p:cNvSpPr txBox="1"/>
            <p:nvPr/>
          </p:nvSpPr>
          <p:spPr>
            <a:xfrm>
              <a:off x="76200" y="76200"/>
              <a:ext cx="660400" cy="660400"/>
            </a:xfrm>
            <a:prstGeom prst="rect">
              <a:avLst/>
            </a:prstGeom>
            <a:noFill/>
            <a:ln>
              <a:noFill/>
            </a:ln>
          </p:spPr>
          <p:txBody>
            <a:bodyPr anchorCtr="0" anchor="ctr" bIns="50800" lIns="50800" spcFirstLastPara="1" rIns="50800" wrap="square" tIns="50800">
              <a:noAutofit/>
            </a:bodyPr>
            <a:lstStyle/>
            <a:p>
              <a:pPr indent="0" lvl="0" marL="0" marR="0" rtl="0" algn="ctr">
                <a:lnSpc>
                  <a:spcPct val="120000"/>
                </a:lnSpc>
                <a:spcBef>
                  <a:spcPts val="0"/>
                </a:spcBef>
                <a:spcAft>
                  <a:spcPts val="0"/>
                </a:spcAft>
                <a:buNone/>
              </a:pPr>
              <a:r>
                <a:rPr b="0" i="0" lang="en-US" sz="9000" u="none" cap="none" strike="noStrike">
                  <a:solidFill>
                    <a:srgbClr val="293D2F"/>
                  </a:solidFill>
                  <a:latin typeface="Francois One"/>
                  <a:ea typeface="Francois One"/>
                  <a:cs typeface="Francois One"/>
                  <a:sym typeface="Francois One"/>
                </a:rPr>
                <a:t>02.</a:t>
              </a:r>
              <a:endParaRPr/>
            </a:p>
          </p:txBody>
        </p:sp>
      </p:grpSp>
      <p:sp>
        <p:nvSpPr>
          <p:cNvPr id="217" name="Google Shape;217;p21"/>
          <p:cNvSpPr txBox="1"/>
          <p:nvPr/>
        </p:nvSpPr>
        <p:spPr>
          <a:xfrm>
            <a:off x="3613536" y="7646719"/>
            <a:ext cx="6680700" cy="1385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9000">
                <a:solidFill>
                  <a:srgbClr val="EDECEC"/>
                </a:solidFill>
                <a:latin typeface="Lato"/>
                <a:ea typeface="Lato"/>
                <a:cs typeface="Lato"/>
                <a:sym typeface="Lato"/>
              </a:rPr>
              <a:t>Etapas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500"/>
                                        <p:tgtEl>
                                          <p:spTgt spid="214"/>
                                        </p:tgtEl>
                                      </p:cBhvr>
                                    </p:animEffect>
                                  </p:childTnLst>
                                </p:cTn>
                              </p:par>
                              <p:par>
                                <p:cTn fill="hold" nodeType="with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5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