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Roboto Black"/>
      <p:bold r:id="rId24"/>
      <p:boldItalic r:id="rId25"/>
    </p:embeddedFont>
    <p:embeddedFont>
      <p:font typeface="Roboto Medium"/>
      <p:regular r:id="rId26"/>
      <p:bold r:id="rId27"/>
      <p:italic r:id="rId28"/>
      <p:boldItalic r:id="rId29"/>
    </p:embeddedFont>
    <p:embeddedFont>
      <p:font typeface="Roboto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obotoBlack-bold.fntdata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obotoMedium-regular.fntdata"/><Relationship Id="rId25" Type="http://schemas.openxmlformats.org/officeDocument/2006/relationships/font" Target="fonts/RobotoBlack-boldItalic.fntdata"/><Relationship Id="rId28" Type="http://schemas.openxmlformats.org/officeDocument/2006/relationships/font" Target="fonts/RobotoMedium-italic.fntdata"/><Relationship Id="rId27" Type="http://schemas.openxmlformats.org/officeDocument/2006/relationships/font" Target="fonts/RobotoMedium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Medium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oboto-bold.fntdata"/><Relationship Id="rId30" Type="http://schemas.openxmlformats.org/officeDocument/2006/relationships/font" Target="fonts/Roboto-regular.fntdata"/><Relationship Id="rId11" Type="http://schemas.openxmlformats.org/officeDocument/2006/relationships/slide" Target="slides/slide6.xml"/><Relationship Id="rId33" Type="http://schemas.openxmlformats.org/officeDocument/2006/relationships/font" Target="fonts/Roboto-boldItalic.fntdata"/><Relationship Id="rId10" Type="http://schemas.openxmlformats.org/officeDocument/2006/relationships/slide" Target="slides/slide5.xml"/><Relationship Id="rId32" Type="http://schemas.openxmlformats.org/officeDocument/2006/relationships/font" Target="fonts/Roboto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2093090326_0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22093090326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2093090326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22093090326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2093090326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2093090326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2093090326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22093090326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2093090326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22093090326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2093090326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22093090326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2093090326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22093090326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2093090326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2093090326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2093090326_0_1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22093090326_0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2093090326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2093090326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2093090326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2093090326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2093090326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2093090326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2093090326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2093090326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2093090326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2093090326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24340d6f0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24340d6f0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2093090326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2093090326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2093090326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2093090326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med"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jpg"/><Relationship Id="rId4" Type="http://schemas.openxmlformats.org/officeDocument/2006/relationships/image" Target="../media/image18.jpg"/><Relationship Id="rId5" Type="http://schemas.openxmlformats.org/officeDocument/2006/relationships/image" Target="../media/image17.jpg"/><Relationship Id="rId6" Type="http://schemas.openxmlformats.org/officeDocument/2006/relationships/image" Target="../media/image19.jpg"/><Relationship Id="rId7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Relationship Id="rId4" Type="http://schemas.openxmlformats.org/officeDocument/2006/relationships/image" Target="../media/image13.png"/><Relationship Id="rId5" Type="http://schemas.openxmlformats.org/officeDocument/2006/relationships/image" Target="../media/image11.png"/><Relationship Id="rId6" Type="http://schemas.openxmlformats.org/officeDocument/2006/relationships/image" Target="../media/image10.png"/><Relationship Id="rId7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11" Type="http://schemas.openxmlformats.org/officeDocument/2006/relationships/image" Target="../media/image15.png"/><Relationship Id="rId10" Type="http://schemas.openxmlformats.org/officeDocument/2006/relationships/image" Target="../media/image16.png"/><Relationship Id="rId12" Type="http://schemas.openxmlformats.org/officeDocument/2006/relationships/image" Target="../media/image14.png"/><Relationship Id="rId9" Type="http://schemas.openxmlformats.org/officeDocument/2006/relationships/image" Target="../media/image2.png"/><Relationship Id="rId5" Type="http://schemas.openxmlformats.org/officeDocument/2006/relationships/image" Target="../media/image6.png"/><Relationship Id="rId6" Type="http://schemas.openxmlformats.org/officeDocument/2006/relationships/image" Target="../media/image4.png"/><Relationship Id="rId7" Type="http://schemas.openxmlformats.org/officeDocument/2006/relationships/image" Target="../media/image8.png"/><Relationship Id="rId8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697650"/>
            <a:ext cx="8520600" cy="118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3000">
                <a:solidFill>
                  <a:srgbClr val="1C5E20"/>
                </a:solidFill>
                <a:latin typeface="Roboto Medium"/>
                <a:ea typeface="Roboto Medium"/>
                <a:cs typeface="Roboto Medium"/>
                <a:sym typeface="Roboto Medium"/>
              </a:rPr>
              <a:t>Sala Comunitaria de </a:t>
            </a:r>
            <a:r>
              <a:rPr lang="es-419" sz="3000">
                <a:solidFill>
                  <a:srgbClr val="1C5E20"/>
                </a:solidFill>
                <a:latin typeface="Roboto Medium"/>
                <a:ea typeface="Roboto Medium"/>
                <a:cs typeface="Roboto Medium"/>
                <a:sym typeface="Roboto Medium"/>
              </a:rPr>
              <a:t>Elaboración</a:t>
            </a:r>
            <a:r>
              <a:rPr lang="es-419" sz="3000">
                <a:solidFill>
                  <a:srgbClr val="1C5E20"/>
                </a:solidFill>
                <a:latin typeface="Roboto Medium"/>
                <a:ea typeface="Roboto Medium"/>
                <a:cs typeface="Roboto Medium"/>
                <a:sym typeface="Roboto Medium"/>
              </a:rPr>
              <a:t> de Productos </a:t>
            </a:r>
            <a:endParaRPr sz="3000">
              <a:solidFill>
                <a:srgbClr val="1C5E2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 sz="3000">
                <a:solidFill>
                  <a:srgbClr val="1C5E20"/>
                </a:solidFill>
                <a:latin typeface="Roboto Medium"/>
                <a:ea typeface="Roboto Medium"/>
                <a:cs typeface="Roboto Medium"/>
                <a:sym typeface="Roboto Medium"/>
              </a:rPr>
              <a:t>con agregado de valor de la Agricultura familiar</a:t>
            </a:r>
            <a:endParaRPr sz="3000">
              <a:solidFill>
                <a:srgbClr val="1C5E2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176075"/>
            <a:ext cx="8520600" cy="47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 sz="1800">
                <a:solidFill>
                  <a:srgbClr val="D1FFA9"/>
                </a:solidFill>
                <a:latin typeface="Roboto Medium"/>
                <a:ea typeface="Roboto Medium"/>
                <a:cs typeface="Roboto Medium"/>
                <a:sym typeface="Roboto Medium"/>
              </a:rPr>
              <a:t>Java y Aplicaciones Avanzadas sobre Internet</a:t>
            </a:r>
            <a:endParaRPr sz="1800">
              <a:solidFill>
                <a:srgbClr val="D1FFA9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310450" y="3597700"/>
            <a:ext cx="2188800" cy="5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Guerrico Leonel - 2009/5</a:t>
            </a:r>
            <a:endParaRPr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Hasalik Pedro -  15003/3</a:t>
            </a:r>
            <a:endParaRPr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1FFA9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/>
          <p:nvPr/>
        </p:nvSpPr>
        <p:spPr>
          <a:xfrm rot="3264386">
            <a:off x="7996520" y="-106019"/>
            <a:ext cx="1966388" cy="1081836"/>
          </a:xfrm>
          <a:prstGeom prst="rect">
            <a:avLst/>
          </a:prstGeom>
          <a:solidFill>
            <a:srgbClr val="1B5E2B"/>
          </a:solidFill>
          <a:ln cap="flat" cmpd="sng" w="9525">
            <a:solidFill>
              <a:srgbClr val="1C5E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C5E20"/>
              </a:solidFill>
            </a:endParaRPr>
          </a:p>
        </p:txBody>
      </p:sp>
      <p:sp>
        <p:nvSpPr>
          <p:cNvPr id="151" name="Google Shape;151;p22"/>
          <p:cNvSpPr txBox="1"/>
          <p:nvPr>
            <p:ph type="ctrTitle"/>
          </p:nvPr>
        </p:nvSpPr>
        <p:spPr>
          <a:xfrm>
            <a:off x="400325" y="455550"/>
            <a:ext cx="3538800" cy="27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18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ETAPA 1</a:t>
            </a:r>
            <a:endParaRPr b="1" sz="18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2" name="Google Shape;15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7396" y="2772771"/>
            <a:ext cx="3218529" cy="1810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22675" y="876225"/>
            <a:ext cx="3218529" cy="1810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17396" y="876225"/>
            <a:ext cx="3218529" cy="1810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22675" y="2772771"/>
            <a:ext cx="3218529" cy="1810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2"/>
          <p:cNvPicPr preferRelativeResize="0"/>
          <p:nvPr/>
        </p:nvPicPr>
        <p:blipFill rotWithShape="1">
          <a:blip r:embed="rId7">
            <a:alphaModFix/>
          </a:blip>
          <a:srcRect b="4986" l="0" r="0" t="50843"/>
          <a:stretch/>
        </p:blipFill>
        <p:spPr>
          <a:xfrm rot="-5400000">
            <a:off x="-843237" y="353363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2"/>
          <p:cNvPicPr preferRelativeResize="0"/>
          <p:nvPr/>
        </p:nvPicPr>
        <p:blipFill rotWithShape="1">
          <a:blip r:embed="rId7">
            <a:alphaModFix/>
          </a:blip>
          <a:srcRect b="4986" l="0" r="0" t="50843"/>
          <a:stretch/>
        </p:blipFill>
        <p:spPr>
          <a:xfrm rot="10800000">
            <a:off x="7009888" y="384748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2"/>
          <p:cNvPicPr preferRelativeResize="0"/>
          <p:nvPr/>
        </p:nvPicPr>
        <p:blipFill rotWithShape="1">
          <a:blip r:embed="rId7">
            <a:alphaModFix/>
          </a:blip>
          <a:srcRect b="4986" l="0" r="0" t="50843"/>
          <a:stretch/>
        </p:blipFill>
        <p:spPr>
          <a:xfrm rot="3907880">
            <a:off x="6893164" y="20714"/>
            <a:ext cx="2569350" cy="1603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1FFA9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3"/>
          <p:cNvSpPr/>
          <p:nvPr/>
        </p:nvSpPr>
        <p:spPr>
          <a:xfrm rot="3264386">
            <a:off x="7996520" y="-106019"/>
            <a:ext cx="1966388" cy="1081836"/>
          </a:xfrm>
          <a:prstGeom prst="rect">
            <a:avLst/>
          </a:prstGeom>
          <a:solidFill>
            <a:srgbClr val="1B5E2B"/>
          </a:solidFill>
          <a:ln cap="flat" cmpd="sng" w="9525">
            <a:solidFill>
              <a:srgbClr val="1C5E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C5E20"/>
              </a:solidFill>
            </a:endParaRPr>
          </a:p>
        </p:txBody>
      </p:sp>
      <p:sp>
        <p:nvSpPr>
          <p:cNvPr id="164" name="Google Shape;164;p23"/>
          <p:cNvSpPr txBox="1"/>
          <p:nvPr>
            <p:ph type="ctrTitle"/>
          </p:nvPr>
        </p:nvSpPr>
        <p:spPr>
          <a:xfrm>
            <a:off x="400325" y="455550"/>
            <a:ext cx="3538800" cy="27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18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ETAPA 2</a:t>
            </a:r>
            <a:endParaRPr b="1" sz="18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1371125" y="1660500"/>
            <a:ext cx="6179100" cy="18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I</a:t>
            </a: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mplementación de la solución a nivel de software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</a:t>
            </a: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Análisis de la lógica de negocio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D</a:t>
            </a: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iseño de objetos y relación entre los mismos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D</a:t>
            </a: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iagrama preliminar de clases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Implementación de dichas clases en Java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Creación del proyecto y definición de los objetos, ahora entidades.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6" name="Google Shape;166;p23"/>
          <p:cNvSpPr txBox="1"/>
          <p:nvPr>
            <p:ph idx="1" type="subTitle"/>
          </p:nvPr>
        </p:nvSpPr>
        <p:spPr>
          <a:xfrm>
            <a:off x="910300" y="1089925"/>
            <a:ext cx="6179100" cy="33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1C5E20"/>
                </a:solidFill>
                <a:latin typeface="Roboto Medium"/>
                <a:ea typeface="Roboto Medium"/>
                <a:cs typeface="Roboto Medium"/>
                <a:sym typeface="Roboto Medium"/>
              </a:rPr>
              <a:t>Definición de los objetos del Modelo</a:t>
            </a:r>
            <a:endParaRPr sz="1800">
              <a:solidFill>
                <a:srgbClr val="1C5E2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C5E2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67" name="Google Shape;167;p23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-5400000">
            <a:off x="-843237" y="353363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3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10800000">
            <a:off x="7009888" y="384748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3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3907880">
            <a:off x="6893164" y="20714"/>
            <a:ext cx="2569350" cy="1603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1FFA9"/>
        </a:solid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4"/>
          <p:cNvSpPr/>
          <p:nvPr/>
        </p:nvSpPr>
        <p:spPr>
          <a:xfrm rot="3264386">
            <a:off x="7996520" y="-106019"/>
            <a:ext cx="1966388" cy="1081836"/>
          </a:xfrm>
          <a:prstGeom prst="rect">
            <a:avLst/>
          </a:prstGeom>
          <a:solidFill>
            <a:srgbClr val="1B5E2B"/>
          </a:solidFill>
          <a:ln cap="flat" cmpd="sng" w="9525">
            <a:solidFill>
              <a:srgbClr val="1C5E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C5E20"/>
              </a:solidFill>
            </a:endParaRPr>
          </a:p>
        </p:txBody>
      </p:sp>
      <p:sp>
        <p:nvSpPr>
          <p:cNvPr id="175" name="Google Shape;175;p24"/>
          <p:cNvSpPr txBox="1"/>
          <p:nvPr>
            <p:ph type="ctrTitle"/>
          </p:nvPr>
        </p:nvSpPr>
        <p:spPr>
          <a:xfrm>
            <a:off x="400325" y="455550"/>
            <a:ext cx="3538800" cy="27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18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ETAPA 3</a:t>
            </a:r>
            <a:endParaRPr b="1" sz="18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6" name="Google Shape;176;p24"/>
          <p:cNvSpPr txBox="1"/>
          <p:nvPr/>
        </p:nvSpPr>
        <p:spPr>
          <a:xfrm>
            <a:off x="1371125" y="1660500"/>
            <a:ext cx="6179100" cy="21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Implementación d</a:t>
            </a: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el patrón de diseño DAO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Implementación </a:t>
            </a: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del framework Hibernate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7" name="Google Shape;177;p24"/>
          <p:cNvSpPr txBox="1"/>
          <p:nvPr>
            <p:ph idx="1" type="subTitle"/>
          </p:nvPr>
        </p:nvSpPr>
        <p:spPr>
          <a:xfrm>
            <a:off x="910300" y="1089925"/>
            <a:ext cx="6179100" cy="33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1C5E20"/>
                </a:solidFill>
                <a:latin typeface="Roboto Medium"/>
                <a:ea typeface="Roboto Medium"/>
                <a:cs typeface="Roboto Medium"/>
                <a:sym typeface="Roboto Medium"/>
              </a:rPr>
              <a:t>Desarrollo capa de Persistencia</a:t>
            </a:r>
            <a:endParaRPr sz="1800">
              <a:solidFill>
                <a:srgbClr val="1C5E2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C5E2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78" name="Google Shape;178;p24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-5400000">
            <a:off x="-843237" y="353363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4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10800000">
            <a:off x="7009888" y="384748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4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3907880">
            <a:off x="6893164" y="20714"/>
            <a:ext cx="2569350" cy="1603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1FFA9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5"/>
          <p:cNvSpPr/>
          <p:nvPr/>
        </p:nvSpPr>
        <p:spPr>
          <a:xfrm rot="3264386">
            <a:off x="7996520" y="-106019"/>
            <a:ext cx="1966388" cy="1081836"/>
          </a:xfrm>
          <a:prstGeom prst="rect">
            <a:avLst/>
          </a:prstGeom>
          <a:solidFill>
            <a:srgbClr val="1B5E2B"/>
          </a:solidFill>
          <a:ln cap="flat" cmpd="sng" w="9525">
            <a:solidFill>
              <a:srgbClr val="1C5E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C5E20"/>
              </a:solidFill>
            </a:endParaRPr>
          </a:p>
        </p:txBody>
      </p:sp>
      <p:sp>
        <p:nvSpPr>
          <p:cNvPr id="186" name="Google Shape;186;p25"/>
          <p:cNvSpPr txBox="1"/>
          <p:nvPr>
            <p:ph type="ctrTitle"/>
          </p:nvPr>
        </p:nvSpPr>
        <p:spPr>
          <a:xfrm>
            <a:off x="400325" y="455550"/>
            <a:ext cx="3538800" cy="27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18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ETAPA 4</a:t>
            </a:r>
            <a:endParaRPr b="1" sz="18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7" name="Google Shape;187;p25"/>
          <p:cNvSpPr txBox="1"/>
          <p:nvPr/>
        </p:nvSpPr>
        <p:spPr>
          <a:xfrm>
            <a:off x="1371125" y="1660500"/>
            <a:ext cx="6179100" cy="182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D</a:t>
            </a: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esarrolló la capa de servicios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</a:t>
            </a: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Composición de una serie de controladores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I</a:t>
            </a: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mplementación de la capa de persistencia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U</a:t>
            </a: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tilización de la herramienta POSTMAN para testeo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8" name="Google Shape;188;p25"/>
          <p:cNvSpPr txBox="1"/>
          <p:nvPr>
            <p:ph idx="1" type="subTitle"/>
          </p:nvPr>
        </p:nvSpPr>
        <p:spPr>
          <a:xfrm>
            <a:off x="910300" y="1089925"/>
            <a:ext cx="6179100" cy="33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1C5E20"/>
                </a:solidFill>
                <a:latin typeface="Roboto Medium"/>
                <a:ea typeface="Roboto Medium"/>
                <a:cs typeface="Roboto Medium"/>
                <a:sym typeface="Roboto Medium"/>
              </a:rPr>
              <a:t>Desarrollo de servicios REST</a:t>
            </a:r>
            <a:endParaRPr sz="1800">
              <a:solidFill>
                <a:srgbClr val="1C5E2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C5E2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89" name="Google Shape;189;p25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-5400000">
            <a:off x="-843237" y="353363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5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10800000">
            <a:off x="7009888" y="384748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5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3907880">
            <a:off x="6893164" y="20714"/>
            <a:ext cx="2569350" cy="1603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1FFA9"/>
        </a:solidFill>
      </p:bgPr>
    </p:bg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6"/>
          <p:cNvSpPr/>
          <p:nvPr/>
        </p:nvSpPr>
        <p:spPr>
          <a:xfrm rot="3264386">
            <a:off x="7996520" y="-106019"/>
            <a:ext cx="1966388" cy="1081836"/>
          </a:xfrm>
          <a:prstGeom prst="rect">
            <a:avLst/>
          </a:prstGeom>
          <a:solidFill>
            <a:srgbClr val="1B5E2B"/>
          </a:solidFill>
          <a:ln cap="flat" cmpd="sng" w="9525">
            <a:solidFill>
              <a:srgbClr val="1C5E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C5E20"/>
              </a:solidFill>
            </a:endParaRPr>
          </a:p>
        </p:txBody>
      </p:sp>
      <p:sp>
        <p:nvSpPr>
          <p:cNvPr id="197" name="Google Shape;197;p26"/>
          <p:cNvSpPr txBox="1"/>
          <p:nvPr>
            <p:ph type="ctrTitle"/>
          </p:nvPr>
        </p:nvSpPr>
        <p:spPr>
          <a:xfrm>
            <a:off x="400325" y="455550"/>
            <a:ext cx="3538800" cy="27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18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ETAPA 5</a:t>
            </a:r>
            <a:endParaRPr b="1" sz="18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8" name="Google Shape;198;p26"/>
          <p:cNvSpPr txBox="1"/>
          <p:nvPr/>
        </p:nvSpPr>
        <p:spPr>
          <a:xfrm>
            <a:off x="1371125" y="1660500"/>
            <a:ext cx="6179100" cy="22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D</a:t>
            </a: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esarrollo e implementación de las vistas del maquetado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I</a:t>
            </a: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mplementación de las distintas vistas y funciones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*S</a:t>
            </a: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e llevó a cabo en paralelo a las últimas 2 etapas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" name="Google Shape;199;p26"/>
          <p:cNvSpPr txBox="1"/>
          <p:nvPr>
            <p:ph idx="1" type="subTitle"/>
          </p:nvPr>
        </p:nvSpPr>
        <p:spPr>
          <a:xfrm>
            <a:off x="910300" y="1089925"/>
            <a:ext cx="6179100" cy="33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1C5E20"/>
                </a:solidFill>
                <a:latin typeface="Roboto Medium"/>
                <a:ea typeface="Roboto Medium"/>
                <a:cs typeface="Roboto Medium"/>
                <a:sym typeface="Roboto Medium"/>
              </a:rPr>
              <a:t>Desarrollo del Frontend*</a:t>
            </a:r>
            <a:endParaRPr sz="1800">
              <a:solidFill>
                <a:srgbClr val="1C5E2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C5E2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200" name="Google Shape;200;p26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-5400000">
            <a:off x="-843237" y="353363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6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10800000">
            <a:off x="7009888" y="384748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6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3907880">
            <a:off x="6893164" y="20714"/>
            <a:ext cx="2569350" cy="1603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1FFA9"/>
        </a:solidFill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7"/>
          <p:cNvSpPr/>
          <p:nvPr/>
        </p:nvSpPr>
        <p:spPr>
          <a:xfrm rot="3264386">
            <a:off x="7996520" y="-106019"/>
            <a:ext cx="1966388" cy="1081836"/>
          </a:xfrm>
          <a:prstGeom prst="rect">
            <a:avLst/>
          </a:prstGeom>
          <a:solidFill>
            <a:srgbClr val="1B5E2B"/>
          </a:solidFill>
          <a:ln cap="flat" cmpd="sng" w="9525">
            <a:solidFill>
              <a:srgbClr val="1C5E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C5E20"/>
              </a:solidFill>
            </a:endParaRPr>
          </a:p>
        </p:txBody>
      </p:sp>
      <p:sp>
        <p:nvSpPr>
          <p:cNvPr id="208" name="Google Shape;208;p27"/>
          <p:cNvSpPr txBox="1"/>
          <p:nvPr>
            <p:ph type="ctrTitle"/>
          </p:nvPr>
        </p:nvSpPr>
        <p:spPr>
          <a:xfrm>
            <a:off x="400325" y="455550"/>
            <a:ext cx="3538800" cy="27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18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ETAPA 5</a:t>
            </a:r>
            <a:endParaRPr b="1" sz="18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9" name="Google Shape;209;p27"/>
          <p:cNvPicPr preferRelativeResize="0"/>
          <p:nvPr/>
        </p:nvPicPr>
        <p:blipFill rotWithShape="1">
          <a:blip r:embed="rId3">
            <a:alphaModFix/>
          </a:blip>
          <a:srcRect b="39" l="0" r="0" t="29"/>
          <a:stretch/>
        </p:blipFill>
        <p:spPr>
          <a:xfrm>
            <a:off x="4417396" y="2772771"/>
            <a:ext cx="3218530" cy="1810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7"/>
          <p:cNvPicPr preferRelativeResize="0"/>
          <p:nvPr/>
        </p:nvPicPr>
        <p:blipFill rotWithShape="1">
          <a:blip r:embed="rId4">
            <a:alphaModFix/>
          </a:blip>
          <a:srcRect b="0" l="39" r="49" t="0"/>
          <a:stretch/>
        </p:blipFill>
        <p:spPr>
          <a:xfrm>
            <a:off x="1022675" y="876225"/>
            <a:ext cx="3218530" cy="1810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27"/>
          <p:cNvPicPr preferRelativeResize="0"/>
          <p:nvPr/>
        </p:nvPicPr>
        <p:blipFill rotWithShape="1">
          <a:blip r:embed="rId5">
            <a:alphaModFix/>
          </a:blip>
          <a:srcRect b="0" l="109" r="109" t="0"/>
          <a:stretch/>
        </p:blipFill>
        <p:spPr>
          <a:xfrm>
            <a:off x="4417396" y="876225"/>
            <a:ext cx="3218530" cy="1810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7"/>
          <p:cNvPicPr preferRelativeResize="0"/>
          <p:nvPr/>
        </p:nvPicPr>
        <p:blipFill rotWithShape="1">
          <a:blip r:embed="rId6">
            <a:alphaModFix/>
          </a:blip>
          <a:srcRect b="228" l="0" r="0" t="228"/>
          <a:stretch/>
        </p:blipFill>
        <p:spPr>
          <a:xfrm>
            <a:off x="1022675" y="2772771"/>
            <a:ext cx="3218530" cy="1810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7"/>
          <p:cNvPicPr preferRelativeResize="0"/>
          <p:nvPr/>
        </p:nvPicPr>
        <p:blipFill rotWithShape="1">
          <a:blip r:embed="rId7">
            <a:alphaModFix/>
          </a:blip>
          <a:srcRect b="4986" l="0" r="0" t="50843"/>
          <a:stretch/>
        </p:blipFill>
        <p:spPr>
          <a:xfrm rot="-5400000">
            <a:off x="-843237" y="353363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7"/>
          <p:cNvPicPr preferRelativeResize="0"/>
          <p:nvPr/>
        </p:nvPicPr>
        <p:blipFill rotWithShape="1">
          <a:blip r:embed="rId7">
            <a:alphaModFix/>
          </a:blip>
          <a:srcRect b="4986" l="0" r="0" t="50843"/>
          <a:stretch/>
        </p:blipFill>
        <p:spPr>
          <a:xfrm rot="10800000">
            <a:off x="7009888" y="384748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27"/>
          <p:cNvPicPr preferRelativeResize="0"/>
          <p:nvPr/>
        </p:nvPicPr>
        <p:blipFill rotWithShape="1">
          <a:blip r:embed="rId7">
            <a:alphaModFix/>
          </a:blip>
          <a:srcRect b="4986" l="0" r="0" t="50843"/>
          <a:stretch/>
        </p:blipFill>
        <p:spPr>
          <a:xfrm rot="3907880">
            <a:off x="6893164" y="20714"/>
            <a:ext cx="2569350" cy="1603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1FFA9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8"/>
          <p:cNvSpPr/>
          <p:nvPr/>
        </p:nvSpPr>
        <p:spPr>
          <a:xfrm rot="3264386">
            <a:off x="7996520" y="-106019"/>
            <a:ext cx="1966388" cy="1081836"/>
          </a:xfrm>
          <a:prstGeom prst="rect">
            <a:avLst/>
          </a:prstGeom>
          <a:solidFill>
            <a:srgbClr val="1B5E2B"/>
          </a:solidFill>
          <a:ln cap="flat" cmpd="sng" w="9525">
            <a:solidFill>
              <a:srgbClr val="1C5E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C5E20"/>
              </a:solidFill>
            </a:endParaRPr>
          </a:p>
        </p:txBody>
      </p:sp>
      <p:sp>
        <p:nvSpPr>
          <p:cNvPr id="221" name="Google Shape;221;p28"/>
          <p:cNvSpPr txBox="1"/>
          <p:nvPr>
            <p:ph type="ctrTitle"/>
          </p:nvPr>
        </p:nvSpPr>
        <p:spPr>
          <a:xfrm>
            <a:off x="400325" y="455550"/>
            <a:ext cx="3538800" cy="27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18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ETAPA 6</a:t>
            </a:r>
            <a:endParaRPr b="1" sz="18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2" name="Google Shape;222;p28"/>
          <p:cNvSpPr txBox="1"/>
          <p:nvPr/>
        </p:nvSpPr>
        <p:spPr>
          <a:xfrm>
            <a:off x="1371125" y="1660500"/>
            <a:ext cx="6179100" cy="22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C</a:t>
            </a: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reación de una capa de servicios para gestionar las peticiones 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</a:t>
            </a: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Implementación de un filtro CORS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Implementación de una serie de servicios para acceder a la página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Ejecución de un eliminar lógico para mantener la trazabilidad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3" name="Google Shape;223;p28"/>
          <p:cNvSpPr txBox="1"/>
          <p:nvPr>
            <p:ph idx="1" type="subTitle"/>
          </p:nvPr>
        </p:nvSpPr>
        <p:spPr>
          <a:xfrm>
            <a:off x="910300" y="1089925"/>
            <a:ext cx="6179100" cy="33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1C5E20"/>
                </a:solidFill>
                <a:latin typeface="Roboto Medium"/>
                <a:ea typeface="Roboto Medium"/>
                <a:cs typeface="Roboto Medium"/>
                <a:sym typeface="Roboto Medium"/>
              </a:rPr>
              <a:t>Integración Frontend y Backend</a:t>
            </a:r>
            <a:endParaRPr sz="1800">
              <a:solidFill>
                <a:srgbClr val="1C5E2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C5E2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224" name="Google Shape;224;p28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-5400000">
            <a:off x="-843237" y="353363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8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10800000">
            <a:off x="7009888" y="384748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8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3907880">
            <a:off x="6893164" y="20714"/>
            <a:ext cx="2569350" cy="1603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8CA5E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9"/>
          <p:cNvSpPr/>
          <p:nvPr/>
        </p:nvSpPr>
        <p:spPr>
          <a:xfrm rot="3264386">
            <a:off x="7996520" y="-106019"/>
            <a:ext cx="1966388" cy="1081836"/>
          </a:xfrm>
          <a:prstGeom prst="rect">
            <a:avLst/>
          </a:prstGeom>
          <a:solidFill>
            <a:srgbClr val="1B5E2B"/>
          </a:solidFill>
          <a:ln cap="flat" cmpd="sng" w="9525">
            <a:solidFill>
              <a:srgbClr val="1C5E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C5E20"/>
              </a:solidFill>
            </a:endParaRPr>
          </a:p>
        </p:txBody>
      </p:sp>
      <p:pic>
        <p:nvPicPr>
          <p:cNvPr id="232" name="Google Shape;232;p29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-5400000">
            <a:off x="-843237" y="353363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9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10800000">
            <a:off x="7009888" y="384748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9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3907880">
            <a:off x="6893164" y="20714"/>
            <a:ext cx="2569350" cy="1603323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29"/>
          <p:cNvSpPr/>
          <p:nvPr/>
        </p:nvSpPr>
        <p:spPr>
          <a:xfrm rot="-1755094">
            <a:off x="-335946" y="-532226"/>
            <a:ext cx="1966458" cy="1081862"/>
          </a:xfrm>
          <a:prstGeom prst="rect">
            <a:avLst/>
          </a:prstGeom>
          <a:solidFill>
            <a:srgbClr val="1B5E2B"/>
          </a:solidFill>
          <a:ln cap="flat" cmpd="sng" w="9525">
            <a:solidFill>
              <a:srgbClr val="1C5E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C5E20"/>
              </a:solidFill>
            </a:endParaRPr>
          </a:p>
        </p:txBody>
      </p:sp>
      <p:pic>
        <p:nvPicPr>
          <p:cNvPr id="236" name="Google Shape;236;p29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-1111571">
            <a:off x="-340876" y="46812"/>
            <a:ext cx="2569350" cy="1603324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29"/>
          <p:cNvSpPr txBox="1"/>
          <p:nvPr>
            <p:ph type="ctrTitle"/>
          </p:nvPr>
        </p:nvSpPr>
        <p:spPr>
          <a:xfrm>
            <a:off x="2163300" y="2325050"/>
            <a:ext cx="4817400" cy="33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3000">
                <a:solidFill>
                  <a:srgbClr val="1C5E20"/>
                </a:solidFill>
                <a:latin typeface="Roboto Black"/>
                <a:ea typeface="Roboto Black"/>
                <a:cs typeface="Roboto Black"/>
                <a:sym typeface="Roboto Black"/>
              </a:rPr>
              <a:t>CONCLUSIONES</a:t>
            </a:r>
            <a:endParaRPr sz="3000">
              <a:solidFill>
                <a:srgbClr val="1C5E20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8CA5E"/>
        </a:soli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0"/>
          <p:cNvSpPr/>
          <p:nvPr/>
        </p:nvSpPr>
        <p:spPr>
          <a:xfrm rot="3264386">
            <a:off x="7996520" y="-106019"/>
            <a:ext cx="1966388" cy="1081836"/>
          </a:xfrm>
          <a:prstGeom prst="rect">
            <a:avLst/>
          </a:prstGeom>
          <a:solidFill>
            <a:srgbClr val="1B5E2B"/>
          </a:solidFill>
          <a:ln cap="flat" cmpd="sng" w="9525">
            <a:solidFill>
              <a:srgbClr val="1C5E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C5E20"/>
              </a:solidFill>
            </a:endParaRPr>
          </a:p>
        </p:txBody>
      </p:sp>
      <p:sp>
        <p:nvSpPr>
          <p:cNvPr id="243" name="Google Shape;243;p30"/>
          <p:cNvSpPr txBox="1"/>
          <p:nvPr>
            <p:ph type="ctrTitle"/>
          </p:nvPr>
        </p:nvSpPr>
        <p:spPr>
          <a:xfrm>
            <a:off x="400325" y="455550"/>
            <a:ext cx="3538800" cy="27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18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CONCLUSIONES</a:t>
            </a:r>
            <a:endParaRPr b="1" sz="18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4" name="Google Shape;244;p30"/>
          <p:cNvSpPr txBox="1"/>
          <p:nvPr/>
        </p:nvSpPr>
        <p:spPr>
          <a:xfrm>
            <a:off x="1371125" y="1660500"/>
            <a:ext cx="6514200" cy="13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S</a:t>
            </a: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e aprendió el desarrollo de aplicaciones web con Java EE</a:t>
            </a: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U</a:t>
            </a: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tilización de servlets y filtros, manejo de sesiones, persistencia de datos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Interacción entre el frontend, backend y la base de datos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Implementación </a:t>
            </a: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del frontend con Angular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5" name="Google Shape;245;p30"/>
          <p:cNvSpPr txBox="1"/>
          <p:nvPr>
            <p:ph idx="1" type="subTitle"/>
          </p:nvPr>
        </p:nvSpPr>
        <p:spPr>
          <a:xfrm>
            <a:off x="910300" y="1089925"/>
            <a:ext cx="6179100" cy="33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1C5E20"/>
                </a:solidFill>
                <a:latin typeface="Roboto Medium"/>
                <a:ea typeface="Roboto Medium"/>
                <a:cs typeface="Roboto Medium"/>
                <a:sym typeface="Roboto Medium"/>
              </a:rPr>
              <a:t>Integración Frontend y Backend</a:t>
            </a:r>
            <a:endParaRPr sz="1800">
              <a:solidFill>
                <a:srgbClr val="1C5E2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C5E2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246" name="Google Shape;246;p30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-5400000">
            <a:off x="-843237" y="353363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30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10800000">
            <a:off x="7009888" y="384748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30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3907880">
            <a:off x="6893164" y="20714"/>
            <a:ext cx="2569350" cy="1603323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30"/>
          <p:cNvSpPr txBox="1"/>
          <p:nvPr/>
        </p:nvSpPr>
        <p:spPr>
          <a:xfrm>
            <a:off x="1507125" y="3517675"/>
            <a:ext cx="5666700" cy="8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>
                <a:solidFill>
                  <a:srgbClr val="1C5E20"/>
                </a:solidFill>
                <a:latin typeface="Roboto Medium"/>
                <a:ea typeface="Roboto Medium"/>
                <a:cs typeface="Roboto Medium"/>
                <a:sym typeface="Roboto Medium"/>
              </a:rPr>
              <a:t>En cuanto al proyecto, se concluyó con una SPA funcional, la cual posibilita la administración de la Sala Comunitaria, así como seguir la trazabilidad de los lotes</a:t>
            </a:r>
            <a:endParaRPr>
              <a:solidFill>
                <a:srgbClr val="1C5E2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5E20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ctrTitle"/>
          </p:nvPr>
        </p:nvSpPr>
        <p:spPr>
          <a:xfrm>
            <a:off x="400325" y="455550"/>
            <a:ext cx="2471100" cy="27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D1FFA9"/>
                </a:solidFill>
                <a:latin typeface="Roboto Medium"/>
                <a:ea typeface="Roboto Medium"/>
                <a:cs typeface="Roboto Medium"/>
                <a:sym typeface="Roboto Medium"/>
              </a:rPr>
              <a:t>PROBLEMÁTICA</a:t>
            </a:r>
            <a:endParaRPr sz="1800">
              <a:solidFill>
                <a:srgbClr val="D1FFA9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 rotWithShape="1">
          <a:blip r:embed="rId3">
            <a:alphaModFix/>
          </a:blip>
          <a:srcRect b="50000" l="0" r="0" t="0"/>
          <a:stretch/>
        </p:blipFill>
        <p:spPr>
          <a:xfrm rot="-5219212">
            <a:off x="6741550" y="-1266250"/>
            <a:ext cx="3640750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 rotWithShape="1">
          <a:blip r:embed="rId3">
            <a:alphaModFix/>
          </a:blip>
          <a:srcRect b="50000" l="0" r="0" t="0"/>
          <a:stretch/>
        </p:blipFill>
        <p:spPr>
          <a:xfrm rot="-5219212">
            <a:off x="-1652000" y="3427350"/>
            <a:ext cx="3640750" cy="257175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/>
          <p:nvPr>
            <p:ph idx="1" type="subTitle"/>
          </p:nvPr>
        </p:nvSpPr>
        <p:spPr>
          <a:xfrm>
            <a:off x="910300" y="1089925"/>
            <a:ext cx="6989100" cy="232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D1FFA9"/>
                </a:solidFill>
                <a:latin typeface="Roboto"/>
                <a:ea typeface="Roboto"/>
                <a:cs typeface="Roboto"/>
                <a:sym typeface="Roboto"/>
              </a:rPr>
              <a:t>NO cuenta con sistema para la administración </a:t>
            </a:r>
            <a:endParaRPr sz="1800">
              <a:solidFill>
                <a:srgbClr val="D1FFA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D1FFA9"/>
                </a:solidFill>
                <a:latin typeface="Roboto"/>
                <a:ea typeface="Roboto"/>
                <a:cs typeface="Roboto"/>
                <a:sym typeface="Roboto"/>
              </a:rPr>
              <a:t>               </a:t>
            </a:r>
            <a:r>
              <a:rPr lang="es-419" sz="1600">
                <a:solidFill>
                  <a:srgbClr val="D1FFA9"/>
                </a:solidFill>
                <a:latin typeface="Roboto"/>
                <a:ea typeface="Roboto"/>
                <a:cs typeface="Roboto"/>
                <a:sym typeface="Roboto"/>
              </a:rPr>
              <a:t>    tanto de actividades como del inventario</a:t>
            </a:r>
            <a:endParaRPr sz="1600">
              <a:solidFill>
                <a:srgbClr val="D1FFA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D1FFA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D1FFA9"/>
                </a:solidFill>
                <a:latin typeface="Roboto"/>
                <a:ea typeface="Roboto"/>
                <a:cs typeface="Roboto"/>
                <a:sym typeface="Roboto"/>
              </a:rPr>
              <a:t>NECESIDAD de controlar el acceso y permisos al sistema</a:t>
            </a:r>
            <a:endParaRPr sz="1800">
              <a:solidFill>
                <a:srgbClr val="D1FFA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D1FFA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D1FFA9"/>
                </a:solidFill>
                <a:latin typeface="Roboto"/>
                <a:ea typeface="Roboto"/>
                <a:cs typeface="Roboto"/>
                <a:sym typeface="Roboto"/>
              </a:rPr>
              <a:t>CONOCER</a:t>
            </a:r>
            <a:r>
              <a:rPr lang="es-419" sz="1800">
                <a:solidFill>
                  <a:srgbClr val="D1FFA9"/>
                </a:solidFill>
                <a:latin typeface="Roboto"/>
                <a:ea typeface="Roboto"/>
                <a:cs typeface="Roboto"/>
                <a:sym typeface="Roboto"/>
              </a:rPr>
              <a:t> la trazabil</a:t>
            </a:r>
            <a:r>
              <a:rPr lang="es-419" sz="1800">
                <a:solidFill>
                  <a:srgbClr val="D1FFA9"/>
                </a:solidFill>
                <a:latin typeface="Roboto"/>
                <a:ea typeface="Roboto"/>
                <a:cs typeface="Roboto"/>
                <a:sym typeface="Roboto"/>
              </a:rPr>
              <a:t>idad de todo lo producido en la sala</a:t>
            </a:r>
            <a:endParaRPr sz="1800">
              <a:solidFill>
                <a:srgbClr val="D1FFA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D1FFA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5E20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ctrTitle"/>
          </p:nvPr>
        </p:nvSpPr>
        <p:spPr>
          <a:xfrm>
            <a:off x="400325" y="455550"/>
            <a:ext cx="2471100" cy="27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D1FFA9"/>
                </a:solidFill>
                <a:latin typeface="Roboto Medium"/>
                <a:ea typeface="Roboto Medium"/>
                <a:cs typeface="Roboto Medium"/>
                <a:sym typeface="Roboto Medium"/>
              </a:rPr>
              <a:t>SOLUCIÓN</a:t>
            </a:r>
            <a:endParaRPr sz="1800">
              <a:solidFill>
                <a:srgbClr val="D1FFA9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792900" y="2231375"/>
            <a:ext cx="6375900" cy="12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88CA5E"/>
                </a:solidFill>
                <a:latin typeface="Roboto"/>
                <a:ea typeface="Roboto"/>
                <a:cs typeface="Roboto"/>
                <a:sym typeface="Roboto"/>
              </a:rPr>
              <a:t>| </a:t>
            </a:r>
            <a:r>
              <a:rPr lang="es-419" sz="1500">
                <a:solidFill>
                  <a:srgbClr val="88CA5E"/>
                </a:solidFill>
                <a:latin typeface="Roboto"/>
                <a:ea typeface="Roboto"/>
                <a:cs typeface="Roboto"/>
                <a:sym typeface="Roboto"/>
              </a:rPr>
              <a:t>Será utilizada para la administración de la sala por parte del personal.</a:t>
            </a:r>
            <a:endParaRPr sz="1500">
              <a:solidFill>
                <a:srgbClr val="88CA5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88CA5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88CA5E"/>
                </a:solidFill>
                <a:latin typeface="Roboto"/>
                <a:ea typeface="Roboto"/>
                <a:cs typeface="Roboto"/>
                <a:sym typeface="Roboto"/>
              </a:rPr>
              <a:t>| Permitirá</a:t>
            </a:r>
            <a:r>
              <a:rPr lang="es-419" sz="1500">
                <a:solidFill>
                  <a:srgbClr val="88CA5E"/>
                </a:solidFill>
                <a:latin typeface="Roboto"/>
                <a:ea typeface="Roboto"/>
                <a:cs typeface="Roboto"/>
                <a:sym typeface="Roboto"/>
              </a:rPr>
              <a:t>  a los usuarios administrar el stock de insumos, materias primas, producción, los clientes, proveedores y las recetas</a:t>
            </a:r>
            <a:endParaRPr sz="1500">
              <a:solidFill>
                <a:srgbClr val="88CA5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1" name="Google Shape;71;p15"/>
          <p:cNvPicPr preferRelativeResize="0"/>
          <p:nvPr/>
        </p:nvPicPr>
        <p:blipFill rotWithShape="1">
          <a:blip r:embed="rId3">
            <a:alphaModFix/>
          </a:blip>
          <a:srcRect b="50000" l="0" r="0" t="0"/>
          <a:stretch/>
        </p:blipFill>
        <p:spPr>
          <a:xfrm rot="-5219212">
            <a:off x="-1652000" y="3427350"/>
            <a:ext cx="3640750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 rotWithShape="1">
          <a:blip r:embed="rId3">
            <a:alphaModFix/>
          </a:blip>
          <a:srcRect b="50000" l="0" r="0" t="0"/>
          <a:stretch/>
        </p:blipFill>
        <p:spPr>
          <a:xfrm rot="-5219212">
            <a:off x="6741550" y="-1266250"/>
            <a:ext cx="3640750" cy="25717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>
            <p:ph idx="1" type="subTitle"/>
          </p:nvPr>
        </p:nvSpPr>
        <p:spPr>
          <a:xfrm>
            <a:off x="910300" y="1089925"/>
            <a:ext cx="6989100" cy="72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D1FFA9"/>
                </a:solidFill>
                <a:latin typeface="Roboto"/>
                <a:ea typeface="Roboto"/>
                <a:cs typeface="Roboto"/>
                <a:sym typeface="Roboto"/>
              </a:rPr>
              <a:t>Desarrollo de un aplicación web para gestionar el funcionamiento de la Sala Comunitaria.</a:t>
            </a:r>
            <a:endParaRPr sz="1800">
              <a:solidFill>
                <a:srgbClr val="D1FFA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5E20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ctrTitle"/>
          </p:nvPr>
        </p:nvSpPr>
        <p:spPr>
          <a:xfrm>
            <a:off x="400325" y="455550"/>
            <a:ext cx="2910000" cy="27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D1FFA9"/>
                </a:solidFill>
                <a:latin typeface="Roboto Medium"/>
                <a:ea typeface="Roboto Medium"/>
                <a:cs typeface="Roboto Medium"/>
                <a:sym typeface="Roboto Medium"/>
              </a:rPr>
              <a:t>DISEÑO DE APLICACIÓN</a:t>
            </a:r>
            <a:endParaRPr sz="1800">
              <a:solidFill>
                <a:srgbClr val="D1FFA9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79" name="Google Shape;79;p16"/>
          <p:cNvSpPr txBox="1"/>
          <p:nvPr/>
        </p:nvSpPr>
        <p:spPr>
          <a:xfrm>
            <a:off x="1760450" y="1682875"/>
            <a:ext cx="6138900" cy="23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88CA5E"/>
                </a:solidFill>
                <a:latin typeface="Roboto"/>
                <a:ea typeface="Roboto"/>
                <a:cs typeface="Roboto"/>
                <a:sym typeface="Roboto"/>
              </a:rPr>
              <a:t>| Análisis del problema planteado</a:t>
            </a:r>
            <a:endParaRPr sz="1500">
              <a:solidFill>
                <a:srgbClr val="88CA5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88CA5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88CA5E"/>
                </a:solidFill>
                <a:latin typeface="Roboto"/>
                <a:ea typeface="Roboto"/>
                <a:cs typeface="Roboto"/>
                <a:sym typeface="Roboto"/>
              </a:rPr>
              <a:t>| Planteamiento a nivel conceptual y boceto</a:t>
            </a:r>
            <a:endParaRPr sz="1500">
              <a:solidFill>
                <a:srgbClr val="88CA5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88CA5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88CA5E"/>
                </a:solidFill>
                <a:latin typeface="Roboto"/>
                <a:ea typeface="Roboto"/>
                <a:cs typeface="Roboto"/>
                <a:sym typeface="Roboto"/>
              </a:rPr>
              <a:t>| Diseño del backend y la base de datos</a:t>
            </a:r>
            <a:endParaRPr sz="1500">
              <a:solidFill>
                <a:srgbClr val="88CA5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88CA5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88CA5E"/>
                </a:solidFill>
                <a:latin typeface="Roboto"/>
                <a:ea typeface="Roboto"/>
                <a:cs typeface="Roboto"/>
                <a:sym typeface="Roboto"/>
              </a:rPr>
              <a:t>| Diseño de frontend</a:t>
            </a:r>
            <a:endParaRPr sz="1500">
              <a:solidFill>
                <a:srgbClr val="88CA5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88CA5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0" name="Google Shape;80;p16"/>
          <p:cNvPicPr preferRelativeResize="0"/>
          <p:nvPr/>
        </p:nvPicPr>
        <p:blipFill rotWithShape="1">
          <a:blip r:embed="rId3">
            <a:alphaModFix/>
          </a:blip>
          <a:srcRect b="50000" l="0" r="0" t="0"/>
          <a:stretch/>
        </p:blipFill>
        <p:spPr>
          <a:xfrm rot="-5219212">
            <a:off x="-1652000" y="3427350"/>
            <a:ext cx="3640750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 rotWithShape="1">
          <a:blip r:embed="rId3">
            <a:alphaModFix/>
          </a:blip>
          <a:srcRect b="50000" l="0" r="0" t="0"/>
          <a:stretch/>
        </p:blipFill>
        <p:spPr>
          <a:xfrm rot="-5219212">
            <a:off x="6741550" y="-1266250"/>
            <a:ext cx="3640750" cy="257175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>
            <p:ph idx="1" type="subTitle"/>
          </p:nvPr>
        </p:nvSpPr>
        <p:spPr>
          <a:xfrm>
            <a:off x="910300" y="1089925"/>
            <a:ext cx="6989100" cy="4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D1FFA9"/>
                </a:solidFill>
                <a:latin typeface="Roboto"/>
                <a:ea typeface="Roboto"/>
                <a:cs typeface="Roboto"/>
                <a:sym typeface="Roboto"/>
              </a:rPr>
              <a:t>El diseño de la aplicación se realizó en etapas</a:t>
            </a:r>
            <a:endParaRPr sz="1800">
              <a:solidFill>
                <a:srgbClr val="D1FFA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C5E20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ctrTitle"/>
          </p:nvPr>
        </p:nvSpPr>
        <p:spPr>
          <a:xfrm>
            <a:off x="400325" y="455550"/>
            <a:ext cx="3538800" cy="27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D1FFA9"/>
                </a:solidFill>
                <a:latin typeface="Roboto Medium"/>
                <a:ea typeface="Roboto Medium"/>
                <a:cs typeface="Roboto Medium"/>
                <a:sym typeface="Roboto Medium"/>
              </a:rPr>
              <a:t>ORGANIZACIÓN DE GRUPO</a:t>
            </a:r>
            <a:endParaRPr sz="1800">
              <a:solidFill>
                <a:srgbClr val="D1FFA9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88" name="Google Shape;88;p17"/>
          <p:cNvSpPr txBox="1"/>
          <p:nvPr/>
        </p:nvSpPr>
        <p:spPr>
          <a:xfrm>
            <a:off x="1760450" y="1682875"/>
            <a:ext cx="61389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88CA5E"/>
                </a:solidFill>
                <a:latin typeface="Roboto"/>
                <a:ea typeface="Roboto"/>
                <a:cs typeface="Roboto"/>
                <a:sym typeface="Roboto"/>
              </a:rPr>
              <a:t>| Análisis del problema planteado</a:t>
            </a:r>
            <a:endParaRPr sz="1500">
              <a:solidFill>
                <a:srgbClr val="88CA5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88CA5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88CA5E"/>
                </a:solidFill>
                <a:latin typeface="Roboto"/>
                <a:ea typeface="Roboto"/>
                <a:cs typeface="Roboto"/>
                <a:sym typeface="Roboto"/>
              </a:rPr>
              <a:t>| Planteamiento a nivel conceptual y boceto</a:t>
            </a:r>
            <a:endParaRPr sz="1500">
              <a:solidFill>
                <a:srgbClr val="88CA5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9" name="Google Shape;89;p17"/>
          <p:cNvPicPr preferRelativeResize="0"/>
          <p:nvPr/>
        </p:nvPicPr>
        <p:blipFill rotWithShape="1">
          <a:blip r:embed="rId3">
            <a:alphaModFix/>
          </a:blip>
          <a:srcRect b="50000" l="0" r="0" t="0"/>
          <a:stretch/>
        </p:blipFill>
        <p:spPr>
          <a:xfrm rot="-5219212">
            <a:off x="-1652000" y="3427350"/>
            <a:ext cx="3640750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 rotWithShape="1">
          <a:blip r:embed="rId3">
            <a:alphaModFix/>
          </a:blip>
          <a:srcRect b="50000" l="0" r="0" t="0"/>
          <a:stretch/>
        </p:blipFill>
        <p:spPr>
          <a:xfrm rot="-5219212">
            <a:off x="6741550" y="-1266250"/>
            <a:ext cx="3640750" cy="257175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7"/>
          <p:cNvSpPr txBox="1"/>
          <p:nvPr>
            <p:ph idx="1" type="subTitle"/>
          </p:nvPr>
        </p:nvSpPr>
        <p:spPr>
          <a:xfrm>
            <a:off x="910300" y="1089925"/>
            <a:ext cx="6989100" cy="4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D1FFA9"/>
                </a:solidFill>
                <a:latin typeface="Roboto"/>
                <a:ea typeface="Roboto"/>
                <a:cs typeface="Roboto"/>
                <a:sym typeface="Roboto"/>
              </a:rPr>
              <a:t>TRABAJO EN CONJUNTO</a:t>
            </a:r>
            <a:endParaRPr sz="1800">
              <a:solidFill>
                <a:srgbClr val="D1FFA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Google Shape;92;p17"/>
          <p:cNvSpPr txBox="1"/>
          <p:nvPr/>
        </p:nvSpPr>
        <p:spPr>
          <a:xfrm>
            <a:off x="1682250" y="3362725"/>
            <a:ext cx="5779500" cy="10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 sz="1500">
                <a:solidFill>
                  <a:srgbClr val="88CA5E"/>
                </a:solidFill>
                <a:latin typeface="Roboto"/>
                <a:ea typeface="Roboto"/>
                <a:cs typeface="Roboto"/>
                <a:sym typeface="Roboto"/>
              </a:rPr>
              <a:t>| Diseño del backend y la base de datos - </a:t>
            </a:r>
            <a:r>
              <a:rPr b="1" lang="es-419" sz="1500">
                <a:solidFill>
                  <a:srgbClr val="D1FFA9"/>
                </a:solidFill>
                <a:latin typeface="Roboto"/>
                <a:ea typeface="Roboto"/>
                <a:cs typeface="Roboto"/>
                <a:sym typeface="Roboto"/>
              </a:rPr>
              <a:t>Hasalik Pedro</a:t>
            </a:r>
            <a:endParaRPr b="1" sz="1500">
              <a:solidFill>
                <a:srgbClr val="D1FFA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rgbClr val="88CA5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 sz="1500">
                <a:solidFill>
                  <a:srgbClr val="88CA5E"/>
                </a:solidFill>
                <a:latin typeface="Roboto"/>
                <a:ea typeface="Roboto"/>
                <a:cs typeface="Roboto"/>
                <a:sym typeface="Roboto"/>
              </a:rPr>
              <a:t>| Diseño de frontend - </a:t>
            </a:r>
            <a:r>
              <a:rPr b="1" lang="es-419" sz="1500">
                <a:solidFill>
                  <a:srgbClr val="D1FFA9"/>
                </a:solidFill>
                <a:latin typeface="Roboto"/>
                <a:ea typeface="Roboto"/>
                <a:cs typeface="Roboto"/>
                <a:sym typeface="Roboto"/>
              </a:rPr>
              <a:t>Guerrico Leonel</a:t>
            </a:r>
            <a:endParaRPr b="1" sz="1500">
              <a:solidFill>
                <a:srgbClr val="D1FFA9"/>
              </a:solidFill>
            </a:endParaRPr>
          </a:p>
        </p:txBody>
      </p:sp>
      <p:sp>
        <p:nvSpPr>
          <p:cNvPr id="93" name="Google Shape;93;p17"/>
          <p:cNvSpPr txBox="1"/>
          <p:nvPr>
            <p:ph idx="1" type="subTitle"/>
          </p:nvPr>
        </p:nvSpPr>
        <p:spPr>
          <a:xfrm>
            <a:off x="1077450" y="2827225"/>
            <a:ext cx="6989100" cy="4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D1FFA9"/>
                </a:solidFill>
                <a:latin typeface="Roboto"/>
                <a:ea typeface="Roboto"/>
                <a:cs typeface="Roboto"/>
                <a:sym typeface="Roboto"/>
              </a:rPr>
              <a:t>DIVISIÓN DE TAREAS</a:t>
            </a:r>
            <a:endParaRPr sz="1800">
              <a:solidFill>
                <a:srgbClr val="D1FFA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1FFA9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/>
          <p:nvPr/>
        </p:nvSpPr>
        <p:spPr>
          <a:xfrm rot="3264386">
            <a:off x="7996520" y="-106019"/>
            <a:ext cx="1966388" cy="1081836"/>
          </a:xfrm>
          <a:prstGeom prst="rect">
            <a:avLst/>
          </a:prstGeom>
          <a:solidFill>
            <a:srgbClr val="1B5E2B"/>
          </a:solidFill>
          <a:ln cap="flat" cmpd="sng" w="9525">
            <a:solidFill>
              <a:srgbClr val="1C5E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C5E20"/>
              </a:solidFill>
            </a:endParaRPr>
          </a:p>
        </p:txBody>
      </p:sp>
      <p:pic>
        <p:nvPicPr>
          <p:cNvPr id="99" name="Google Shape;99;p18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-5400000">
            <a:off x="-843237" y="353363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8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10800000">
            <a:off x="7009888" y="384748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8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3907880">
            <a:off x="6893164" y="20714"/>
            <a:ext cx="2569350" cy="1603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8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>
            <a:off x="-155287" y="-160138"/>
            <a:ext cx="2569350" cy="1603326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8"/>
          <p:cNvSpPr/>
          <p:nvPr/>
        </p:nvSpPr>
        <p:spPr>
          <a:xfrm rot="-1022501">
            <a:off x="-331186" y="-640961"/>
            <a:ext cx="1966443" cy="1081825"/>
          </a:xfrm>
          <a:prstGeom prst="rect">
            <a:avLst/>
          </a:prstGeom>
          <a:solidFill>
            <a:srgbClr val="1B5E2B"/>
          </a:solidFill>
          <a:ln cap="flat" cmpd="sng" w="9525">
            <a:solidFill>
              <a:srgbClr val="1C5E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C5E20"/>
              </a:solidFill>
            </a:endParaRPr>
          </a:p>
        </p:txBody>
      </p:sp>
      <p:sp>
        <p:nvSpPr>
          <p:cNvPr id="104" name="Google Shape;104;p18"/>
          <p:cNvSpPr txBox="1"/>
          <p:nvPr>
            <p:ph type="ctrTitle"/>
          </p:nvPr>
        </p:nvSpPr>
        <p:spPr>
          <a:xfrm>
            <a:off x="2163300" y="2325050"/>
            <a:ext cx="4817400" cy="33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3000">
                <a:solidFill>
                  <a:srgbClr val="1C5E20"/>
                </a:solidFill>
                <a:latin typeface="Roboto Black"/>
                <a:ea typeface="Roboto Black"/>
                <a:cs typeface="Roboto Black"/>
                <a:sym typeface="Roboto Black"/>
              </a:rPr>
              <a:t>ETAPAS DE DISEÑO</a:t>
            </a:r>
            <a:endParaRPr sz="3000">
              <a:solidFill>
                <a:srgbClr val="1C5E20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1FFA9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/>
          <p:nvPr/>
        </p:nvSpPr>
        <p:spPr>
          <a:xfrm rot="3264386">
            <a:off x="7996520" y="-106019"/>
            <a:ext cx="1966388" cy="1081836"/>
          </a:xfrm>
          <a:prstGeom prst="rect">
            <a:avLst/>
          </a:prstGeom>
          <a:solidFill>
            <a:srgbClr val="1B5E2B"/>
          </a:solidFill>
          <a:ln cap="flat" cmpd="sng" w="9525">
            <a:solidFill>
              <a:srgbClr val="1C5E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C5E20"/>
              </a:solidFill>
            </a:endParaRPr>
          </a:p>
        </p:txBody>
      </p:sp>
      <p:sp>
        <p:nvSpPr>
          <p:cNvPr id="110" name="Google Shape;110;p19"/>
          <p:cNvSpPr txBox="1"/>
          <p:nvPr>
            <p:ph type="ctrTitle"/>
          </p:nvPr>
        </p:nvSpPr>
        <p:spPr>
          <a:xfrm>
            <a:off x="400325" y="455550"/>
            <a:ext cx="3538800" cy="27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18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PALABRAS CLAVE</a:t>
            </a:r>
            <a:endParaRPr b="1" sz="18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Google Shape;111;p19"/>
          <p:cNvSpPr txBox="1"/>
          <p:nvPr/>
        </p:nvSpPr>
        <p:spPr>
          <a:xfrm>
            <a:off x="1151925" y="1071150"/>
            <a:ext cx="6590100" cy="35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</a:t>
            </a:r>
            <a:r>
              <a:rPr b="1"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Backend: 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sección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 de la 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aplicación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 que gestiona la 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lógica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 de negocio, los datos, y la 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comunicación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 con la base de datos.</a:t>
            </a:r>
            <a:endParaRPr sz="13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</a:t>
            </a:r>
            <a:r>
              <a:rPr b="1"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Frontend: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sección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 de la 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aplicación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 que muestra la 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información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 e 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interactúa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 con el usuario.</a:t>
            </a:r>
            <a:endParaRPr sz="13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</a:t>
            </a:r>
            <a:r>
              <a:rPr b="1"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Framework: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 conjunto estructurado de herramientas y componentes predefinidos que facilita el desarrollo de software al proporcionar una base sobre la cual construir aplicaciones.</a:t>
            </a:r>
            <a:endParaRPr sz="13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</a:t>
            </a:r>
            <a:r>
              <a:rPr b="1"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API: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 conjunto de reglas y protocolos que permite la comunicación entre diferentes sistemas y aplicaciones.</a:t>
            </a:r>
            <a:endParaRPr sz="13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</a:t>
            </a:r>
            <a:r>
              <a:rPr b="1"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HTTP: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 protocolo de comunicación utilizado en la web para transferir datos entre un cliente y servidor.</a:t>
            </a:r>
            <a:endParaRPr sz="13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</a:t>
            </a:r>
            <a:r>
              <a:rPr b="1"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CORS: </a:t>
            </a:r>
            <a:r>
              <a:rPr lang="es-419" sz="13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mecanismo de seguridad en navegadores web ante peticiones HTTP </a:t>
            </a:r>
            <a:endParaRPr sz="13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2" name="Google Shape;112;p19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-5400000">
            <a:off x="-843237" y="353363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9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10800000">
            <a:off x="7009888" y="384748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9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3907880">
            <a:off x="6893164" y="20714"/>
            <a:ext cx="2569350" cy="1603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1FFA9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"/>
          <p:cNvSpPr txBox="1"/>
          <p:nvPr>
            <p:ph type="ctrTitle"/>
          </p:nvPr>
        </p:nvSpPr>
        <p:spPr>
          <a:xfrm>
            <a:off x="400325" y="455550"/>
            <a:ext cx="3538800" cy="27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1800">
                <a:solidFill>
                  <a:srgbClr val="1B5E2B"/>
                </a:solidFill>
                <a:latin typeface="Roboto"/>
                <a:ea typeface="Roboto"/>
                <a:cs typeface="Roboto"/>
                <a:sym typeface="Roboto"/>
              </a:rPr>
              <a:t>TECNOLOGÍAS UTILIZADAS</a:t>
            </a:r>
            <a:endParaRPr b="1" sz="1800">
              <a:solidFill>
                <a:srgbClr val="1B5E2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Google Shape;120;p20"/>
          <p:cNvSpPr txBox="1"/>
          <p:nvPr>
            <p:ph idx="1" type="subTitle"/>
          </p:nvPr>
        </p:nvSpPr>
        <p:spPr>
          <a:xfrm>
            <a:off x="910300" y="1089925"/>
            <a:ext cx="2641500" cy="4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1B5E2B"/>
                </a:solidFill>
                <a:latin typeface="Roboto Medium"/>
                <a:ea typeface="Roboto Medium"/>
                <a:cs typeface="Roboto Medium"/>
                <a:sym typeface="Roboto Medium"/>
              </a:rPr>
              <a:t>BACKEND</a:t>
            </a:r>
            <a:endParaRPr sz="1800">
              <a:solidFill>
                <a:srgbClr val="1B5E2B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121" name="Google Shape;121;p20"/>
          <p:cNvSpPr txBox="1"/>
          <p:nvPr>
            <p:ph idx="1" type="subTitle"/>
          </p:nvPr>
        </p:nvSpPr>
        <p:spPr>
          <a:xfrm>
            <a:off x="4515575" y="1089925"/>
            <a:ext cx="3538800" cy="4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1B5E2B"/>
                </a:solidFill>
                <a:latin typeface="Roboto Medium"/>
                <a:ea typeface="Roboto Medium"/>
                <a:cs typeface="Roboto Medium"/>
                <a:sym typeface="Roboto Medium"/>
              </a:rPr>
              <a:t>FRONTEND</a:t>
            </a:r>
            <a:endParaRPr sz="1800">
              <a:solidFill>
                <a:srgbClr val="1B5E2B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22" name="Google Shape;12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91738" y="1790437"/>
            <a:ext cx="611625" cy="61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0"/>
          <p:cNvPicPr preferRelativeResize="0"/>
          <p:nvPr/>
        </p:nvPicPr>
        <p:blipFill rotWithShape="1">
          <a:blip r:embed="rId4">
            <a:alphaModFix/>
          </a:blip>
          <a:srcRect b="29592" l="0" r="0" t="0"/>
          <a:stretch/>
        </p:blipFill>
        <p:spPr>
          <a:xfrm>
            <a:off x="2918850" y="2643239"/>
            <a:ext cx="557425" cy="719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0"/>
          <p:cNvPicPr preferRelativeResize="0"/>
          <p:nvPr/>
        </p:nvPicPr>
        <p:blipFill rotWithShape="1">
          <a:blip r:embed="rId5">
            <a:alphaModFix/>
          </a:blip>
          <a:srcRect b="28217" l="30485" r="16671" t="0"/>
          <a:stretch/>
        </p:blipFill>
        <p:spPr>
          <a:xfrm>
            <a:off x="1050912" y="1639919"/>
            <a:ext cx="671850" cy="912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107747" y="2744712"/>
            <a:ext cx="611625" cy="61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971313" y="1811037"/>
            <a:ext cx="671850" cy="671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0"/>
          <p:cNvPicPr preferRelativeResize="0"/>
          <p:nvPr/>
        </p:nvPicPr>
        <p:blipFill rotWithShape="1">
          <a:blip r:embed="rId8">
            <a:alphaModFix/>
          </a:blip>
          <a:srcRect b="39222" l="0" r="0" t="37876"/>
          <a:stretch/>
        </p:blipFill>
        <p:spPr>
          <a:xfrm>
            <a:off x="900950" y="2863512"/>
            <a:ext cx="1156021" cy="37402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0"/>
          <p:cNvSpPr/>
          <p:nvPr/>
        </p:nvSpPr>
        <p:spPr>
          <a:xfrm rot="3264386">
            <a:off x="7996520" y="-106019"/>
            <a:ext cx="1966388" cy="1081836"/>
          </a:xfrm>
          <a:prstGeom prst="rect">
            <a:avLst/>
          </a:prstGeom>
          <a:solidFill>
            <a:srgbClr val="1B5E2B"/>
          </a:solidFill>
          <a:ln cap="flat" cmpd="sng" w="9525">
            <a:solidFill>
              <a:srgbClr val="1C5E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C5E20"/>
              </a:solidFill>
            </a:endParaRPr>
          </a:p>
        </p:txBody>
      </p:sp>
      <p:pic>
        <p:nvPicPr>
          <p:cNvPr id="129" name="Google Shape;129;p20"/>
          <p:cNvPicPr preferRelativeResize="0"/>
          <p:nvPr/>
        </p:nvPicPr>
        <p:blipFill rotWithShape="1">
          <a:blip r:embed="rId9">
            <a:alphaModFix/>
          </a:blip>
          <a:srcRect b="4986" l="0" r="0" t="50843"/>
          <a:stretch/>
        </p:blipFill>
        <p:spPr>
          <a:xfrm rot="-5400000">
            <a:off x="-843237" y="353363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0"/>
          <p:cNvPicPr preferRelativeResize="0"/>
          <p:nvPr/>
        </p:nvPicPr>
        <p:blipFill rotWithShape="1">
          <a:blip r:embed="rId9">
            <a:alphaModFix/>
          </a:blip>
          <a:srcRect b="4986" l="0" r="0" t="50843"/>
          <a:stretch/>
        </p:blipFill>
        <p:spPr>
          <a:xfrm rot="3907880">
            <a:off x="6893164" y="20714"/>
            <a:ext cx="2569350" cy="1603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717147" y="2643252"/>
            <a:ext cx="788458" cy="810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717150" y="1773478"/>
            <a:ext cx="788448" cy="645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0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5994112" y="1809850"/>
            <a:ext cx="656238" cy="674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0"/>
          <p:cNvPicPr preferRelativeResize="0"/>
          <p:nvPr/>
        </p:nvPicPr>
        <p:blipFill rotWithShape="1">
          <a:blip r:embed="rId8">
            <a:alphaModFix/>
          </a:blip>
          <a:srcRect b="39222" l="0" r="0" t="37876"/>
          <a:stretch/>
        </p:blipFill>
        <p:spPr>
          <a:xfrm>
            <a:off x="5804862" y="2807678"/>
            <a:ext cx="1461139" cy="485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1FFA9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/>
          <p:nvPr/>
        </p:nvSpPr>
        <p:spPr>
          <a:xfrm rot="3264386">
            <a:off x="7996520" y="-106019"/>
            <a:ext cx="1966388" cy="1081836"/>
          </a:xfrm>
          <a:prstGeom prst="rect">
            <a:avLst/>
          </a:prstGeom>
          <a:solidFill>
            <a:srgbClr val="1B5E2B"/>
          </a:solidFill>
          <a:ln cap="flat" cmpd="sng" w="9525">
            <a:solidFill>
              <a:srgbClr val="1C5E2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C5E20"/>
              </a:solidFill>
            </a:endParaRPr>
          </a:p>
        </p:txBody>
      </p:sp>
      <p:sp>
        <p:nvSpPr>
          <p:cNvPr id="140" name="Google Shape;140;p21"/>
          <p:cNvSpPr txBox="1"/>
          <p:nvPr>
            <p:ph type="ctrTitle"/>
          </p:nvPr>
        </p:nvSpPr>
        <p:spPr>
          <a:xfrm>
            <a:off x="400325" y="455550"/>
            <a:ext cx="3538800" cy="27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18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ETAPA 1</a:t>
            </a:r>
            <a:endParaRPr b="1" sz="18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1" name="Google Shape;141;p21"/>
          <p:cNvSpPr txBox="1"/>
          <p:nvPr/>
        </p:nvSpPr>
        <p:spPr>
          <a:xfrm>
            <a:off x="1371125" y="1660500"/>
            <a:ext cx="4922700" cy="10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A</a:t>
            </a: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nálisis de las funcionalidades clave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Redacción de una serie de historias de usuario.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Diseño las vistas principales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1C5E20"/>
                </a:solidFill>
                <a:latin typeface="Roboto"/>
                <a:ea typeface="Roboto"/>
                <a:cs typeface="Roboto"/>
                <a:sym typeface="Roboto"/>
              </a:rPr>
              <a:t>| Maquetado</a:t>
            </a:r>
            <a:endParaRPr sz="1500">
              <a:solidFill>
                <a:srgbClr val="1C5E2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2" name="Google Shape;142;p21"/>
          <p:cNvSpPr txBox="1"/>
          <p:nvPr>
            <p:ph idx="1" type="subTitle"/>
          </p:nvPr>
        </p:nvSpPr>
        <p:spPr>
          <a:xfrm>
            <a:off x="910300" y="1089925"/>
            <a:ext cx="3731700" cy="33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800">
                <a:solidFill>
                  <a:srgbClr val="1C5E20"/>
                </a:solidFill>
                <a:latin typeface="Roboto Medium"/>
                <a:ea typeface="Roboto Medium"/>
                <a:cs typeface="Roboto Medium"/>
                <a:sym typeface="Roboto Medium"/>
              </a:rPr>
              <a:t>Diseño y maquetado del sistema</a:t>
            </a:r>
            <a:endParaRPr sz="1800">
              <a:solidFill>
                <a:srgbClr val="1C5E20"/>
              </a:solidFill>
              <a:latin typeface="Roboto Medium"/>
              <a:ea typeface="Roboto Medium"/>
              <a:cs typeface="Roboto Medium"/>
              <a:sym typeface="Roboto Medium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C5E20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43" name="Google Shape;143;p21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-5400000">
            <a:off x="-843237" y="353363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1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10800000">
            <a:off x="7009888" y="3847487"/>
            <a:ext cx="2569350" cy="16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1"/>
          <p:cNvPicPr preferRelativeResize="0"/>
          <p:nvPr/>
        </p:nvPicPr>
        <p:blipFill rotWithShape="1">
          <a:blip r:embed="rId3">
            <a:alphaModFix/>
          </a:blip>
          <a:srcRect b="4986" l="0" r="0" t="50843"/>
          <a:stretch/>
        </p:blipFill>
        <p:spPr>
          <a:xfrm rot="3907880">
            <a:off x="6893164" y="20714"/>
            <a:ext cx="2569350" cy="1603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